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2"/>
  </p:sldMasterIdLst>
  <p:notesMasterIdLst>
    <p:notesMasterId r:id="rId15"/>
  </p:notesMasterIdLst>
  <p:sldIdLst>
    <p:sldId id="256" r:id="rId3"/>
    <p:sldId id="257" r:id="rId4"/>
    <p:sldId id="258" r:id="rId5"/>
    <p:sldId id="259" r:id="rId6"/>
    <p:sldId id="260" r:id="rId7"/>
    <p:sldId id="261" r:id="rId8"/>
    <p:sldId id="262" r:id="rId9"/>
    <p:sldId id="263" r:id="rId10"/>
    <p:sldId id="268" r:id="rId11"/>
    <p:sldId id="269" r:id="rId12"/>
    <p:sldId id="266" r:id="rId13"/>
    <p:sldId id="267" r:id="rId14"/>
  </p:sldIdLst>
  <p:sldSz cx="14630400" cy="8229600"/>
  <p:notesSz cx="8229600" cy="14630400"/>
  <p:embeddedFontLst>
    <p:embeddedFont>
      <p:font typeface="Geis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6948"/>
    <a:srgbClr val="066A47"/>
    <a:srgbClr val="086B46"/>
    <a:srgbClr val="076A47"/>
    <a:srgbClr val="076B48"/>
    <a:srgbClr val="E3F6EB"/>
    <a:srgbClr val="DFF4ED"/>
    <a:srgbClr val="E3F7EA"/>
    <a:srgbClr val="056947"/>
    <a:srgbClr val="0A6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4B182D-DFA9-4864-8E1D-F12AE8418A94}" v="84" dt="2025-08-30T10:12:02.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Gond" userId="2a43b13c10d8b918" providerId="LiveId" clId="{9FDD2D8F-43B4-4C43-95CE-E2DAA8831234}"/>
    <pc:docChg chg="undo redo custSel addSld delSld modSld">
      <pc:chgData name="Aditya Gond" userId="2a43b13c10d8b918" providerId="LiveId" clId="{9FDD2D8F-43B4-4C43-95CE-E2DAA8831234}" dt="2025-08-30T10:12:02.588" v="83" actId="1035"/>
      <pc:docMkLst>
        <pc:docMk/>
      </pc:docMkLst>
      <pc:sldChg chg="del">
        <pc:chgData name="Aditya Gond" userId="2a43b13c10d8b918" providerId="LiveId" clId="{9FDD2D8F-43B4-4C43-95CE-E2DAA8831234}" dt="2025-08-30T10:08:31.088" v="28" actId="47"/>
        <pc:sldMkLst>
          <pc:docMk/>
          <pc:sldMk cId="0" sldId="264"/>
        </pc:sldMkLst>
      </pc:sldChg>
      <pc:sldChg chg="modSp del mod">
        <pc:chgData name="Aditya Gond" userId="2a43b13c10d8b918" providerId="LiveId" clId="{9FDD2D8F-43B4-4C43-95CE-E2DAA8831234}" dt="2025-08-30T10:09:17.607" v="50" actId="47"/>
        <pc:sldMkLst>
          <pc:docMk/>
          <pc:sldMk cId="0" sldId="265"/>
        </pc:sldMkLst>
        <pc:spChg chg="mod">
          <ac:chgData name="Aditya Gond" userId="2a43b13c10d8b918" providerId="LiveId" clId="{9FDD2D8F-43B4-4C43-95CE-E2DAA8831234}" dt="2025-08-30T10:05:35.463" v="26" actId="207"/>
          <ac:spMkLst>
            <pc:docMk/>
            <pc:sldMk cId="0" sldId="265"/>
            <ac:spMk id="9" creationId="{00000000-0000-0000-0000-000000000000}"/>
          </ac:spMkLst>
        </pc:spChg>
        <pc:picChg chg="mod">
          <ac:chgData name="Aditya Gond" userId="2a43b13c10d8b918" providerId="LiveId" clId="{9FDD2D8F-43B4-4C43-95CE-E2DAA8831234}" dt="2025-08-30T10:05:31.271" v="24" actId="14100"/>
          <ac:picMkLst>
            <pc:docMk/>
            <pc:sldMk cId="0" sldId="265"/>
            <ac:picMk id="10" creationId="{00000000-0000-0000-0000-000000000000}"/>
          </ac:picMkLst>
        </pc:picChg>
      </pc:sldChg>
      <pc:sldChg chg="addSp modSp add mod">
        <pc:chgData name="Aditya Gond" userId="2a43b13c10d8b918" providerId="LiveId" clId="{9FDD2D8F-43B4-4C43-95CE-E2DAA8831234}" dt="2025-08-30T10:09:49.984" v="54" actId="207"/>
        <pc:sldMkLst>
          <pc:docMk/>
          <pc:sldMk cId="0" sldId="268"/>
        </pc:sldMkLst>
        <pc:spChg chg="mod">
          <ac:chgData name="Aditya Gond" userId="2a43b13c10d8b918" providerId="LiveId" clId="{9FDD2D8F-43B4-4C43-95CE-E2DAA8831234}" dt="2025-08-30T10:08:44.634" v="48" actId="1036"/>
          <ac:spMkLst>
            <pc:docMk/>
            <pc:sldMk cId="0" sldId="268"/>
            <ac:spMk id="2" creationId="{00000000-0000-0000-0000-000000000000}"/>
          </ac:spMkLst>
        </pc:spChg>
        <pc:spChg chg="add mod">
          <ac:chgData name="Aditya Gond" userId="2a43b13c10d8b918" providerId="LiveId" clId="{9FDD2D8F-43B4-4C43-95CE-E2DAA8831234}" dt="2025-08-30T10:09:49.984" v="54" actId="207"/>
          <ac:spMkLst>
            <pc:docMk/>
            <pc:sldMk cId="0" sldId="268"/>
            <ac:spMk id="23" creationId="{B1C5F4DD-1FBF-3DB9-26BB-B70C2DD474A7}"/>
          </ac:spMkLst>
        </pc:spChg>
      </pc:sldChg>
      <pc:sldChg chg="addSp modSp add mod">
        <pc:chgData name="Aditya Gond" userId="2a43b13c10d8b918" providerId="LiveId" clId="{9FDD2D8F-43B4-4C43-95CE-E2DAA8831234}" dt="2025-08-30T10:12:02.588" v="83" actId="1035"/>
        <pc:sldMkLst>
          <pc:docMk/>
          <pc:sldMk cId="0" sldId="269"/>
        </pc:sldMkLst>
        <pc:spChg chg="mod">
          <ac:chgData name="Aditya Gond" userId="2a43b13c10d8b918" providerId="LiveId" clId="{9FDD2D8F-43B4-4C43-95CE-E2DAA8831234}" dt="2025-08-30T10:12:02.588" v="83" actId="1035"/>
          <ac:spMkLst>
            <pc:docMk/>
            <pc:sldMk cId="0" sldId="269"/>
            <ac:spMk id="2" creationId="{00000000-0000-0000-0000-000000000000}"/>
          </ac:spMkLst>
        </pc:spChg>
        <pc:spChg chg="add mod">
          <ac:chgData name="Aditya Gond" userId="2a43b13c10d8b918" providerId="LiveId" clId="{9FDD2D8F-43B4-4C43-95CE-E2DAA8831234}" dt="2025-08-30T10:09:35.962" v="52" actId="207"/>
          <ac:spMkLst>
            <pc:docMk/>
            <pc:sldMk cId="0" sldId="269"/>
            <ac:spMk id="14" creationId="{BE34B8C7-E733-F088-6D20-DD65D4E816D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082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00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32970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0450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856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89" y="1368368"/>
            <a:ext cx="7556421" cy="2126337"/>
          </a:xfrm>
          <a:prstGeom prst="rect">
            <a:avLst/>
          </a:prstGeom>
          <a:noFill/>
          <a:ln/>
        </p:spPr>
        <p:txBody>
          <a:bodyPr wrap="square" lIns="0" tIns="0" rIns="0" bIns="0" rtlCol="0" anchor="t"/>
          <a:lstStyle/>
          <a:p>
            <a:pPr marL="0" indent="0" algn="l">
              <a:lnSpc>
                <a:spcPts val="5550"/>
              </a:lnSpc>
              <a:buNone/>
            </a:pPr>
            <a:r>
              <a:rPr lang="en-US" sz="4450" b="1">
                <a:solidFill>
                  <a:srgbClr val="335E23"/>
                </a:solidFill>
                <a:latin typeface="Noto Serif SC Bold" pitchFamily="34" charset="0"/>
                <a:ea typeface="Noto Serif SC Bold" pitchFamily="34" charset="-122"/>
                <a:cs typeface="Noto Serif SC Bold" pitchFamily="34" charset="-120"/>
              </a:rPr>
              <a:t>Principles of Management: Guiding Organizational Success</a:t>
            </a:r>
            <a:endParaRPr lang="en-US" sz="4450"/>
          </a:p>
        </p:txBody>
      </p:sp>
      <p:sp>
        <p:nvSpPr>
          <p:cNvPr id="4" name="Text 1"/>
          <p:cNvSpPr/>
          <p:nvPr/>
        </p:nvSpPr>
        <p:spPr>
          <a:xfrm>
            <a:off x="793790" y="4548545"/>
            <a:ext cx="7556421" cy="362903"/>
          </a:xfrm>
          <a:prstGeom prst="rect">
            <a:avLst/>
          </a:prstGeom>
          <a:noFill/>
          <a:ln/>
        </p:spPr>
        <p:txBody>
          <a:bodyPr wrap="non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PRESENTED BY: RISHABHA KUMAR MISHRA</a:t>
            </a:r>
            <a:endParaRPr lang="en-US" sz="1750"/>
          </a:p>
        </p:txBody>
      </p:sp>
      <p:sp>
        <p:nvSpPr>
          <p:cNvPr id="5" name="Text 2"/>
          <p:cNvSpPr/>
          <p:nvPr/>
        </p:nvSpPr>
        <p:spPr>
          <a:xfrm>
            <a:off x="793790" y="5166598"/>
            <a:ext cx="7556421" cy="362903"/>
          </a:xfrm>
          <a:prstGeom prst="rect">
            <a:avLst/>
          </a:prstGeom>
          <a:noFill/>
          <a:ln/>
        </p:spPr>
        <p:txBody>
          <a:bodyPr wrap="non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SEMESTER : 1ST</a:t>
            </a:r>
            <a:endParaRPr lang="en-US" sz="1750"/>
          </a:p>
        </p:txBody>
      </p:sp>
      <p:sp>
        <p:nvSpPr>
          <p:cNvPr id="6" name="Text 3"/>
          <p:cNvSpPr/>
          <p:nvPr/>
        </p:nvSpPr>
        <p:spPr>
          <a:xfrm>
            <a:off x="793790" y="5784652"/>
            <a:ext cx="7556421" cy="362903"/>
          </a:xfrm>
          <a:prstGeom prst="rect">
            <a:avLst/>
          </a:prstGeom>
          <a:noFill/>
          <a:ln/>
        </p:spPr>
        <p:txBody>
          <a:bodyPr wrap="non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SUBJECT: MANAGEMENT FUNDAMENTALS</a:t>
            </a:r>
            <a:endParaRPr lang="en-US" sz="1750"/>
          </a:p>
        </p:txBody>
      </p:sp>
      <p:sp>
        <p:nvSpPr>
          <p:cNvPr id="7" name="TextBox 6">
            <a:extLst>
              <a:ext uri="{FF2B5EF4-FFF2-40B4-BE49-F238E27FC236}">
                <a16:creationId xmlns:a16="http://schemas.microsoft.com/office/drawing/2014/main" id="{D73825EB-9A88-E1DC-8D99-4C300258C9BC}"/>
              </a:ext>
            </a:extLst>
          </p:cNvPr>
          <p:cNvSpPr txBox="1"/>
          <p:nvPr/>
        </p:nvSpPr>
        <p:spPr>
          <a:xfrm>
            <a:off x="12812751" y="7694340"/>
            <a:ext cx="1717288" cy="501805"/>
          </a:xfrm>
          <a:prstGeom prst="rect">
            <a:avLst/>
          </a:prstGeom>
          <a:solidFill>
            <a:srgbClr val="E3F7EA"/>
          </a:solidFill>
        </p:spPr>
        <p:txBody>
          <a:bodyPr wrap="square" rtlCol="0">
            <a:spAutoFit/>
          </a:bodyPr>
          <a:lstStyle/>
          <a:p>
            <a:endParaRPr lang="en-US"/>
          </a:p>
        </p:txBody>
      </p:sp>
      <p:pic>
        <p:nvPicPr>
          <p:cNvPr id="12" name="Image 0" descr="preencoded.png">
            <a:extLst>
              <a:ext uri="{FF2B5EF4-FFF2-40B4-BE49-F238E27FC236}">
                <a16:creationId xmlns:a16="http://schemas.microsoft.com/office/drawing/2014/main" id="{9199AC7B-6C33-BBCD-AE3D-4F90233889ED}"/>
              </a:ext>
            </a:extLst>
          </p:cNvPr>
          <p:cNvPicPr>
            <a:picLocks noChangeAspect="1"/>
          </p:cNvPicPr>
          <p:nvPr/>
        </p:nvPicPr>
        <p:blipFill>
          <a:blip r:embed="rId3"/>
          <a:stretch>
            <a:fillRect/>
          </a:stretch>
        </p:blipFill>
        <p:spPr>
          <a:xfrm>
            <a:off x="8869680" y="0"/>
            <a:ext cx="576072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92615"/>
            <a:ext cx="13042821" cy="35957"/>
          </a:xfrm>
          <a:prstGeom prst="rect">
            <a:avLst/>
          </a:prstGeom>
          <a:solidFill>
            <a:srgbClr val="FFFFFF">
              <a:alpha val="5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hape 1"/>
          <p:cNvSpPr/>
          <p:nvPr/>
        </p:nvSpPr>
        <p:spPr>
          <a:xfrm>
            <a:off x="793790" y="2711768"/>
            <a:ext cx="6407944"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2"/>
          <p:cNvSpPr/>
          <p:nvPr/>
        </p:nvSpPr>
        <p:spPr>
          <a:xfrm>
            <a:off x="1028224" y="2946202"/>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1215390" y="3095030"/>
            <a:ext cx="306110" cy="382667"/>
          </a:xfrm>
          <a:prstGeom prst="rect">
            <a:avLst/>
          </a:prstGeom>
        </p:spPr>
      </p:pic>
      <p:sp>
        <p:nvSpPr>
          <p:cNvPr id="6" name="Text 3"/>
          <p:cNvSpPr/>
          <p:nvPr/>
        </p:nvSpPr>
        <p:spPr>
          <a:xfrm>
            <a:off x="1028224" y="3853458"/>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13. Initiative</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p:cNvSpPr/>
          <p:nvPr/>
        </p:nvSpPr>
        <p:spPr>
          <a:xfrm>
            <a:off x="1028224" y="4343876"/>
            <a:ext cx="5939076"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Encouraging employees to propose and execute their own ideas.</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5"/>
          <p:cNvSpPr/>
          <p:nvPr/>
        </p:nvSpPr>
        <p:spPr>
          <a:xfrm>
            <a:off x="7428548" y="2711768"/>
            <a:ext cx="6408063"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6"/>
          <p:cNvSpPr/>
          <p:nvPr/>
        </p:nvSpPr>
        <p:spPr>
          <a:xfrm>
            <a:off x="7662982" y="2946202"/>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1" descr="preencoded.png"/>
          <p:cNvPicPr>
            <a:picLocks noChangeAspect="1"/>
          </p:cNvPicPr>
          <p:nvPr/>
        </p:nvPicPr>
        <p:blipFill>
          <a:blip r:embed="rId4"/>
          <a:stretch>
            <a:fillRect/>
          </a:stretch>
        </p:blipFill>
        <p:spPr>
          <a:xfrm>
            <a:off x="7850148" y="3095030"/>
            <a:ext cx="306110" cy="382667"/>
          </a:xfrm>
          <a:prstGeom prst="rect">
            <a:avLst/>
          </a:prstGeom>
        </p:spPr>
      </p:pic>
      <p:sp>
        <p:nvSpPr>
          <p:cNvPr id="11" name="Text 7"/>
          <p:cNvSpPr/>
          <p:nvPr/>
        </p:nvSpPr>
        <p:spPr>
          <a:xfrm>
            <a:off x="7662982" y="3853458"/>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14. Esprit de Corps</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8"/>
          <p:cNvSpPr/>
          <p:nvPr/>
        </p:nvSpPr>
        <p:spPr>
          <a:xfrm>
            <a:off x="7662982" y="4343876"/>
            <a:ext cx="5939195"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Promoting team spirit, unity, and harmony among employees.</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9"/>
          <p:cNvSpPr/>
          <p:nvPr/>
        </p:nvSpPr>
        <p:spPr>
          <a:xfrm>
            <a:off x="793790" y="5559266"/>
            <a:ext cx="13042821" cy="362903"/>
          </a:xfrm>
          <a:prstGeom prst="rect">
            <a:avLst/>
          </a:prstGeom>
          <a:noFill/>
          <a:ln/>
        </p:spPr>
        <p:txBody>
          <a:bodyPr wrap="none" lIns="0" tIns="0" rIns="0" bIns="0" rtlCol="0" anchor="t"/>
          <a:lstStyle/>
          <a:p>
            <a:pPr marL="0" marR="0" lvl="0" indent="0" algn="ctr" defTabSz="914400" rtl="0" eaLnBrk="1" fontAlgn="auto" latinLnBrk="0" hangingPunct="1">
              <a:lnSpc>
                <a:spcPts val="2850"/>
              </a:lnSpc>
              <a:spcBef>
                <a:spcPts val="0"/>
              </a:spcBef>
              <a:spcAft>
                <a:spcPts val="0"/>
              </a:spcAft>
              <a:buClrTx/>
              <a:buSzTx/>
              <a:buFontTx/>
              <a:buNone/>
              <a:tabLst/>
              <a:defRPr/>
            </a:pP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E34B8C7-E733-F088-6D20-DD65D4E816D9}"/>
              </a:ext>
            </a:extLst>
          </p:cNvPr>
          <p:cNvSpPr txBox="1"/>
          <p:nvPr/>
        </p:nvSpPr>
        <p:spPr>
          <a:xfrm>
            <a:off x="12567424" y="7627434"/>
            <a:ext cx="1940313" cy="544863"/>
          </a:xfrm>
          <a:prstGeom prst="rect">
            <a:avLst/>
          </a:prstGeom>
          <a:solidFill>
            <a:srgbClr val="066948"/>
          </a:solidFill>
        </p:spPr>
        <p:txBody>
          <a:bodyPr wrap="square" rtlCol="0">
            <a:spAutoFit/>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4384" y="616506"/>
            <a:ext cx="13061633" cy="1400651"/>
          </a:xfrm>
          <a:prstGeom prst="rect">
            <a:avLst/>
          </a:prstGeom>
          <a:noFill/>
          <a:ln/>
        </p:spPr>
        <p:txBody>
          <a:bodyPr wrap="square" lIns="0" tIns="0" rIns="0" bIns="0" rtlCol="0" anchor="t"/>
          <a:lstStyle/>
          <a:p>
            <a:pPr marL="0" indent="0" algn="ctr">
              <a:lnSpc>
                <a:spcPts val="5500"/>
              </a:lnSpc>
              <a:buNone/>
            </a:pPr>
            <a:r>
              <a:rPr lang="en-US" sz="4400" b="1">
                <a:solidFill>
                  <a:srgbClr val="E5F9F2"/>
                </a:solidFill>
                <a:latin typeface="Noto Serif SC Bold" pitchFamily="34" charset="0"/>
                <a:ea typeface="Noto Serif SC Bold" pitchFamily="34" charset="-122"/>
                <a:cs typeface="Noto Serif SC Bold" pitchFamily="34" charset="-120"/>
              </a:rPr>
              <a:t>Conclusion: Guiding Your Organization to Success</a:t>
            </a:r>
            <a:endParaRPr lang="en-US" sz="4400"/>
          </a:p>
        </p:txBody>
      </p:sp>
      <p:sp>
        <p:nvSpPr>
          <p:cNvPr id="3" name="Text 1"/>
          <p:cNvSpPr/>
          <p:nvPr/>
        </p:nvSpPr>
        <p:spPr>
          <a:xfrm>
            <a:off x="784384" y="2465308"/>
            <a:ext cx="13061633" cy="1433989"/>
          </a:xfrm>
          <a:prstGeom prst="rect">
            <a:avLst/>
          </a:prstGeom>
          <a:noFill/>
          <a:ln/>
        </p:spPr>
        <p:txBody>
          <a:bodyPr wrap="square" lIns="0" tIns="0" rIns="0" bIns="0" rtlCol="0" anchor="t"/>
          <a:lstStyle/>
          <a:p>
            <a:pPr marL="0" indent="0" algn="ctr">
              <a:lnSpc>
                <a:spcPts val="2800"/>
              </a:lnSpc>
              <a:buNone/>
            </a:pPr>
            <a:r>
              <a:rPr lang="en-US" sz="1750">
                <a:solidFill>
                  <a:srgbClr val="E5F9F2"/>
                </a:solidFill>
                <a:latin typeface="Geist" pitchFamily="34" charset="0"/>
                <a:ea typeface="Geist" pitchFamily="34" charset="-122"/>
                <a:cs typeface="Geist" pitchFamily="34" charset="-120"/>
              </a:rPr>
              <a:t>Fayol's 14 Principles provide a timeless framework for effective management, enabling leaders to build strong, efficient, and harmonious organizations. These foundational guidelines empower managers to make informed decisions, foster clear communication, and ensure optimal resource utilization. By consistently applying these fundamental truths, organizations can navigate complexities, foster productivity, and achieve sustainable success in an ever-evolving business landscape.</a:t>
            </a:r>
            <a:endParaRPr lang="en-US" sz="1750"/>
          </a:p>
        </p:txBody>
      </p:sp>
      <p:sp>
        <p:nvSpPr>
          <p:cNvPr id="4" name="Text 2"/>
          <p:cNvSpPr/>
          <p:nvPr/>
        </p:nvSpPr>
        <p:spPr>
          <a:xfrm>
            <a:off x="784384" y="4151352"/>
            <a:ext cx="13061633" cy="1792486"/>
          </a:xfrm>
          <a:prstGeom prst="rect">
            <a:avLst/>
          </a:prstGeom>
          <a:noFill/>
          <a:ln/>
        </p:spPr>
        <p:txBody>
          <a:bodyPr wrap="square" lIns="0" tIns="0" rIns="0" bIns="0" rtlCol="0" anchor="t"/>
          <a:lstStyle/>
          <a:p>
            <a:pPr marL="0" indent="0" algn="ctr">
              <a:lnSpc>
                <a:spcPts val="2800"/>
              </a:lnSpc>
              <a:buNone/>
            </a:pPr>
            <a:r>
              <a:rPr lang="en-US" sz="1750">
                <a:solidFill>
                  <a:srgbClr val="E5F9F2"/>
                </a:solidFill>
                <a:latin typeface="Geist" pitchFamily="34" charset="0"/>
                <a:ea typeface="Geist" pitchFamily="34" charset="-122"/>
                <a:cs typeface="Geist" pitchFamily="34" charset="-120"/>
              </a:rPr>
              <a:t>In today's dynamic and competitive environment, the core tenets of Fayol's principles remain as relevant as ever. They encourage a balanced approach to leadership, emphasizing not just structure and authority, but also employee well-being, fairness, and team spirit. Embracing these principles is not merely about adherence to rules, but about cultivating an organizational culture where efficiency, harmony, and growth flourish. Continual reflection on and application of these insights will be key to guiding your organization towards its full potential.</a:t>
            </a:r>
            <a:endParaRPr lang="en-US" sz="1750"/>
          </a:p>
        </p:txBody>
      </p:sp>
      <p:sp>
        <p:nvSpPr>
          <p:cNvPr id="5" name="Text 3"/>
          <p:cNvSpPr/>
          <p:nvPr/>
        </p:nvSpPr>
        <p:spPr>
          <a:xfrm>
            <a:off x="784384" y="6195893"/>
            <a:ext cx="13061633" cy="716994"/>
          </a:xfrm>
          <a:prstGeom prst="rect">
            <a:avLst/>
          </a:prstGeom>
          <a:noFill/>
          <a:ln/>
        </p:spPr>
        <p:txBody>
          <a:bodyPr wrap="square" lIns="0" tIns="0" rIns="0" bIns="0" rtlCol="0" anchor="t"/>
          <a:lstStyle/>
          <a:p>
            <a:pPr marL="0" indent="0" algn="l">
              <a:lnSpc>
                <a:spcPts val="2800"/>
              </a:lnSpc>
              <a:buNone/>
            </a:pPr>
            <a:endParaRPr lang="en-US" sz="1750"/>
          </a:p>
        </p:txBody>
      </p:sp>
      <p:sp>
        <p:nvSpPr>
          <p:cNvPr id="6" name="Text 4"/>
          <p:cNvSpPr/>
          <p:nvPr/>
        </p:nvSpPr>
        <p:spPr>
          <a:xfrm>
            <a:off x="784384" y="7164943"/>
            <a:ext cx="13061633" cy="448151"/>
          </a:xfrm>
          <a:prstGeom prst="rect">
            <a:avLst/>
          </a:prstGeom>
          <a:noFill/>
          <a:ln/>
        </p:spPr>
        <p:txBody>
          <a:bodyPr wrap="none" lIns="0" tIns="0" rIns="0" bIns="0" rtlCol="0" anchor="t"/>
          <a:lstStyle/>
          <a:p>
            <a:pPr marL="0" indent="0" algn="ctr">
              <a:lnSpc>
                <a:spcPts val="3500"/>
              </a:lnSpc>
              <a:buNone/>
            </a:pPr>
            <a:r>
              <a:rPr lang="en-US" sz="2200">
                <a:solidFill>
                  <a:srgbClr val="E5F9F2"/>
                </a:solidFill>
                <a:latin typeface="Geist" pitchFamily="34" charset="0"/>
                <a:ea typeface="Geist" pitchFamily="34" charset="-122"/>
                <a:cs typeface="Geist" pitchFamily="34" charset="-120"/>
              </a:rPr>
              <a:t>Questions?</a:t>
            </a:r>
            <a:endParaRPr lang="en-US" sz="2200"/>
          </a:p>
        </p:txBody>
      </p:sp>
      <p:sp>
        <p:nvSpPr>
          <p:cNvPr id="7" name="TextBox 6">
            <a:extLst>
              <a:ext uri="{FF2B5EF4-FFF2-40B4-BE49-F238E27FC236}">
                <a16:creationId xmlns:a16="http://schemas.microsoft.com/office/drawing/2014/main" id="{EB8C2F58-AEBE-0475-5913-5F67EFCFFB4A}"/>
              </a:ext>
            </a:extLst>
          </p:cNvPr>
          <p:cNvSpPr txBox="1"/>
          <p:nvPr/>
        </p:nvSpPr>
        <p:spPr>
          <a:xfrm>
            <a:off x="12823902" y="7694341"/>
            <a:ext cx="1706137" cy="448151"/>
          </a:xfrm>
          <a:prstGeom prst="rect">
            <a:avLst/>
          </a:prstGeom>
          <a:solidFill>
            <a:srgbClr val="0A6D4C"/>
          </a:solidFill>
        </p:spPr>
        <p:txBody>
          <a:bodyPr wrap="square" rtlCol="0">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788557"/>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3" name="Text 1"/>
          <p:cNvSpPr/>
          <p:nvPr/>
        </p:nvSpPr>
        <p:spPr>
          <a:xfrm>
            <a:off x="793790" y="2406610"/>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4" name="Text 2"/>
          <p:cNvSpPr/>
          <p:nvPr/>
        </p:nvSpPr>
        <p:spPr>
          <a:xfrm>
            <a:off x="793790" y="3024664"/>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5" name="Text 3"/>
          <p:cNvSpPr/>
          <p:nvPr/>
        </p:nvSpPr>
        <p:spPr>
          <a:xfrm>
            <a:off x="3402449" y="3496622"/>
            <a:ext cx="7825502" cy="978218"/>
          </a:xfrm>
          <a:prstGeom prst="rect">
            <a:avLst/>
          </a:prstGeom>
          <a:noFill/>
          <a:ln/>
        </p:spPr>
        <p:txBody>
          <a:bodyPr wrap="none" lIns="0" tIns="0" rIns="0" bIns="0" rtlCol="0" anchor="t"/>
          <a:lstStyle/>
          <a:p>
            <a:pPr marL="0" indent="0" algn="ctr">
              <a:lnSpc>
                <a:spcPts val="7700"/>
              </a:lnSpc>
              <a:buNone/>
            </a:pPr>
            <a:r>
              <a:rPr lang="en-US" sz="6150" b="1">
                <a:solidFill>
                  <a:srgbClr val="E5F9F2"/>
                </a:solidFill>
                <a:latin typeface="Noto Serif SC Bold" pitchFamily="34" charset="0"/>
                <a:ea typeface="Noto Serif SC Bold" pitchFamily="34" charset="-122"/>
                <a:cs typeface="Noto Serif SC Bold" pitchFamily="34" charset="-120"/>
              </a:rPr>
              <a:t>Thank You!</a:t>
            </a:r>
            <a:endParaRPr lang="en-US" sz="6150"/>
          </a:p>
        </p:txBody>
      </p:sp>
      <p:sp>
        <p:nvSpPr>
          <p:cNvPr id="6" name="Text 4"/>
          <p:cNvSpPr/>
          <p:nvPr/>
        </p:nvSpPr>
        <p:spPr>
          <a:xfrm>
            <a:off x="793790" y="5046107"/>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7" name="Text 5"/>
          <p:cNvSpPr/>
          <p:nvPr/>
        </p:nvSpPr>
        <p:spPr>
          <a:xfrm>
            <a:off x="793790" y="5664160"/>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8" name="Text 6"/>
          <p:cNvSpPr/>
          <p:nvPr/>
        </p:nvSpPr>
        <p:spPr>
          <a:xfrm>
            <a:off x="793790" y="6282214"/>
            <a:ext cx="13042821" cy="362903"/>
          </a:xfrm>
          <a:prstGeom prst="rect">
            <a:avLst/>
          </a:prstGeom>
          <a:noFill/>
          <a:ln/>
        </p:spPr>
        <p:txBody>
          <a:bodyPr wrap="none" lIns="0" tIns="0" rIns="0" bIns="0" rtlCol="0" anchor="t"/>
          <a:lstStyle/>
          <a:p>
            <a:pPr marL="0" indent="0" algn="ctr">
              <a:lnSpc>
                <a:spcPts val="2850"/>
              </a:lnSpc>
              <a:buNone/>
            </a:pPr>
            <a:endParaRPr lang="en-US" sz="1750"/>
          </a:p>
        </p:txBody>
      </p:sp>
      <p:sp>
        <p:nvSpPr>
          <p:cNvPr id="9" name="TextBox 8">
            <a:extLst>
              <a:ext uri="{FF2B5EF4-FFF2-40B4-BE49-F238E27FC236}">
                <a16:creationId xmlns:a16="http://schemas.microsoft.com/office/drawing/2014/main" id="{FFCE4CCE-B087-0E71-BB8E-3B283E60E2E4}"/>
              </a:ext>
            </a:extLst>
          </p:cNvPr>
          <p:cNvSpPr txBox="1"/>
          <p:nvPr/>
        </p:nvSpPr>
        <p:spPr>
          <a:xfrm>
            <a:off x="12756995" y="7705493"/>
            <a:ext cx="1795346" cy="446048"/>
          </a:xfrm>
          <a:prstGeom prst="rect">
            <a:avLst/>
          </a:prstGeom>
          <a:solidFill>
            <a:srgbClr val="096D48"/>
          </a:solidFill>
          <a:ln>
            <a:solidFill>
              <a:srgbClr val="066C4B"/>
            </a:solidFill>
          </a:ln>
        </p:spPr>
        <p:txBody>
          <a:bodyPr wrap="square" rtlCol="0">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5079"/>
            <a:ext cx="7580471" cy="708779"/>
          </a:xfrm>
          <a:prstGeom prst="rect">
            <a:avLst/>
          </a:prstGeom>
          <a:noFill/>
          <a:ln/>
        </p:spPr>
        <p:txBody>
          <a:bodyPr wrap="none" lIns="0" tIns="0" rIns="0" bIns="0" rtlCol="0" anchor="t"/>
          <a:lstStyle/>
          <a:p>
            <a:pPr marL="0" indent="0" algn="l">
              <a:lnSpc>
                <a:spcPts val="5550"/>
              </a:lnSpc>
              <a:buNone/>
            </a:pPr>
            <a:r>
              <a:rPr lang="en-US" sz="4450" b="1">
                <a:solidFill>
                  <a:srgbClr val="335E23"/>
                </a:solidFill>
                <a:latin typeface="Noto Serif SC Bold" pitchFamily="34" charset="0"/>
                <a:ea typeface="Noto Serif SC Bold" pitchFamily="34" charset="-122"/>
                <a:cs typeface="Noto Serif SC Bold" pitchFamily="34" charset="-120"/>
              </a:rPr>
              <a:t>Why Management Matters</a:t>
            </a:r>
            <a:endParaRPr lang="en-US" sz="4450"/>
          </a:p>
        </p:txBody>
      </p:sp>
      <p:sp>
        <p:nvSpPr>
          <p:cNvPr id="3" name="Text 1"/>
          <p:cNvSpPr/>
          <p:nvPr/>
        </p:nvSpPr>
        <p:spPr>
          <a:xfrm>
            <a:off x="793790" y="2838093"/>
            <a:ext cx="6244709" cy="1814513"/>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Management is the art of </a:t>
            </a:r>
            <a:r>
              <a:rPr lang="en-US" sz="1750" b="1">
                <a:solidFill>
                  <a:srgbClr val="006747"/>
                </a:solidFill>
                <a:latin typeface="Geist" pitchFamily="34" charset="0"/>
                <a:ea typeface="Geist" pitchFamily="34" charset="-122"/>
                <a:cs typeface="Geist" pitchFamily="34" charset="-120"/>
              </a:rPr>
              <a:t>getting things done through people</a:t>
            </a:r>
            <a:r>
              <a:rPr lang="en-US" sz="1750">
                <a:solidFill>
                  <a:srgbClr val="4B4A4A"/>
                </a:solidFill>
                <a:latin typeface="Geist" pitchFamily="34" charset="0"/>
                <a:ea typeface="Geist" pitchFamily="34" charset="-122"/>
                <a:cs typeface="Geist" pitchFamily="34" charset="-120"/>
              </a:rPr>
              <a:t>. It involves planning, organizing, leading, and controlling resources to achieve specific goals efficiently and effectively. Think of it as the foundation upon which successful organizations are built.</a:t>
            </a:r>
            <a:endParaRPr lang="en-US" sz="1750"/>
          </a:p>
        </p:txBody>
      </p:sp>
      <p:pic>
        <p:nvPicPr>
          <p:cNvPr id="4" name="Image 0" descr="preencoded.png"/>
          <p:cNvPicPr>
            <a:picLocks noChangeAspect="1"/>
          </p:cNvPicPr>
          <p:nvPr/>
        </p:nvPicPr>
        <p:blipFill>
          <a:blip r:embed="rId3"/>
          <a:stretch>
            <a:fillRect/>
          </a:stretch>
        </p:blipFill>
        <p:spPr>
          <a:xfrm>
            <a:off x="7591903" y="2293858"/>
            <a:ext cx="6700152" cy="3755350"/>
          </a:xfrm>
          <a:prstGeom prst="rect">
            <a:avLst/>
          </a:prstGeom>
        </p:spPr>
      </p:pic>
      <p:sp>
        <p:nvSpPr>
          <p:cNvPr id="5" name="TextBox 4">
            <a:extLst>
              <a:ext uri="{FF2B5EF4-FFF2-40B4-BE49-F238E27FC236}">
                <a16:creationId xmlns:a16="http://schemas.microsoft.com/office/drawing/2014/main" id="{221668EE-F316-8D20-AFD2-154A09ADBA1E}"/>
              </a:ext>
            </a:extLst>
          </p:cNvPr>
          <p:cNvSpPr txBox="1"/>
          <p:nvPr/>
        </p:nvSpPr>
        <p:spPr>
          <a:xfrm>
            <a:off x="12745844" y="7727795"/>
            <a:ext cx="1795346" cy="434897"/>
          </a:xfrm>
          <a:prstGeom prst="rect">
            <a:avLst/>
          </a:prstGeom>
          <a:solidFill>
            <a:srgbClr val="DFF4ED"/>
          </a:solidFill>
        </p:spPr>
        <p:txBody>
          <a:bodyPr wrap="square" rtlCol="0">
            <a:spAutoFit/>
          </a:bodyPr>
          <a:lstStyle/>
          <a:p>
            <a:endParaRPr lang="en-US"/>
          </a:p>
        </p:txBody>
      </p:sp>
      <p:sp>
        <p:nvSpPr>
          <p:cNvPr id="6" name="Shape 2">
            <a:extLst>
              <a:ext uri="{FF2B5EF4-FFF2-40B4-BE49-F238E27FC236}">
                <a16:creationId xmlns:a16="http://schemas.microsoft.com/office/drawing/2014/main" id="{D533F358-0BB6-F02B-E76B-6C45795326B9}"/>
              </a:ext>
            </a:extLst>
          </p:cNvPr>
          <p:cNvSpPr/>
          <p:nvPr/>
        </p:nvSpPr>
        <p:spPr>
          <a:xfrm>
            <a:off x="7306087" y="866572"/>
            <a:ext cx="45719" cy="6950433"/>
          </a:xfrm>
          <a:prstGeom prst="rect">
            <a:avLst/>
          </a:prstGeom>
          <a:solidFill>
            <a:srgbClr val="006747"/>
          </a:solid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77212"/>
            <a:ext cx="9526905" cy="708779"/>
          </a:xfrm>
          <a:prstGeom prst="rect">
            <a:avLst/>
          </a:prstGeom>
          <a:noFill/>
          <a:ln/>
        </p:spPr>
        <p:txBody>
          <a:bodyPr wrap="none" lIns="0" tIns="0" rIns="0" bIns="0" rtlCol="0" anchor="t"/>
          <a:lstStyle/>
          <a:p>
            <a:pPr marL="0" indent="0" algn="l">
              <a:lnSpc>
                <a:spcPts val="5550"/>
              </a:lnSpc>
              <a:buNone/>
            </a:pPr>
            <a:r>
              <a:rPr lang="en-US" sz="4450" b="1">
                <a:solidFill>
                  <a:srgbClr val="335E23"/>
                </a:solidFill>
                <a:latin typeface="Noto Serif SC Bold" pitchFamily="34" charset="0"/>
                <a:ea typeface="Noto Serif SC Bold" pitchFamily="34" charset="-122"/>
                <a:cs typeface="Noto Serif SC Bold" pitchFamily="34" charset="-120"/>
              </a:rPr>
              <a:t>Defining Management Principles</a:t>
            </a:r>
            <a:endParaRPr lang="en-US" sz="4450"/>
          </a:p>
        </p:txBody>
      </p:sp>
      <p:sp>
        <p:nvSpPr>
          <p:cNvPr id="3" name="Text 1"/>
          <p:cNvSpPr/>
          <p:nvPr/>
        </p:nvSpPr>
        <p:spPr>
          <a:xfrm>
            <a:off x="1103471" y="3084334"/>
            <a:ext cx="12702659" cy="725805"/>
          </a:xfrm>
          <a:prstGeom prst="rect">
            <a:avLst/>
          </a:prstGeom>
          <a:noFill/>
          <a:ln/>
        </p:spPr>
        <p:txBody>
          <a:bodyPr wrap="square" lIns="0" tIns="0" rIns="0" bIns="0" rtlCol="0" anchor="t"/>
          <a:lstStyle/>
          <a:p>
            <a:pPr marL="0" indent="0" algn="l">
              <a:lnSpc>
                <a:spcPts val="2850"/>
              </a:lnSpc>
              <a:buNone/>
            </a:pPr>
            <a:r>
              <a:rPr lang="en-US" sz="1750" b="1">
                <a:solidFill>
                  <a:srgbClr val="4B4A4A"/>
                </a:solidFill>
                <a:latin typeface="Geist" pitchFamily="34" charset="0"/>
                <a:ea typeface="Geist" pitchFamily="34" charset="-122"/>
                <a:cs typeface="Geist" pitchFamily="34" charset="-120"/>
              </a:rPr>
              <a:t>"Principles of Management are fundamental truths or guidelines that serve as a guide for managerial action and decision-making."</a:t>
            </a:r>
            <a:endParaRPr lang="en-US" sz="1750"/>
          </a:p>
        </p:txBody>
      </p:sp>
      <p:sp>
        <p:nvSpPr>
          <p:cNvPr id="4" name="Shape 2"/>
          <p:cNvSpPr/>
          <p:nvPr/>
        </p:nvSpPr>
        <p:spPr>
          <a:xfrm>
            <a:off x="793790" y="2829184"/>
            <a:ext cx="30480" cy="1236107"/>
          </a:xfrm>
          <a:prstGeom prst="rect">
            <a:avLst/>
          </a:prstGeom>
          <a:solidFill>
            <a:srgbClr val="006747"/>
          </a:solidFill>
          <a:ln/>
        </p:spPr>
        <p:txBody>
          <a:bodyPr/>
          <a:lstStyle/>
          <a:p>
            <a:endParaRPr lang="en-US"/>
          </a:p>
        </p:txBody>
      </p:sp>
      <p:sp>
        <p:nvSpPr>
          <p:cNvPr id="5" name="Text 3"/>
          <p:cNvSpPr/>
          <p:nvPr/>
        </p:nvSpPr>
        <p:spPr>
          <a:xfrm>
            <a:off x="793790" y="5078730"/>
            <a:ext cx="13042821"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These principles are derived from practical experience and research, offering a framework for managers to navigate complex organizational challenges and foster a productive environment.</a:t>
            </a:r>
            <a:endParaRPr lang="en-US" sz="1750"/>
          </a:p>
        </p:txBody>
      </p:sp>
      <p:sp>
        <p:nvSpPr>
          <p:cNvPr id="6" name="TextBox 5">
            <a:extLst>
              <a:ext uri="{FF2B5EF4-FFF2-40B4-BE49-F238E27FC236}">
                <a16:creationId xmlns:a16="http://schemas.microsoft.com/office/drawing/2014/main" id="{40201C8C-B934-C14F-051F-DE70B6D3BF9C}"/>
              </a:ext>
            </a:extLst>
          </p:cNvPr>
          <p:cNvSpPr txBox="1"/>
          <p:nvPr/>
        </p:nvSpPr>
        <p:spPr>
          <a:xfrm>
            <a:off x="12835054" y="7727795"/>
            <a:ext cx="1661531" cy="423746"/>
          </a:xfrm>
          <a:prstGeom prst="rect">
            <a:avLst/>
          </a:prstGeom>
          <a:solidFill>
            <a:srgbClr val="E3F6EB"/>
          </a:solidFill>
        </p:spPr>
        <p:txBody>
          <a:bodyPr wrap="squar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80599"/>
            <a:ext cx="11409283" cy="708779"/>
          </a:xfrm>
          <a:prstGeom prst="rect">
            <a:avLst/>
          </a:prstGeom>
          <a:noFill/>
          <a:ln/>
        </p:spPr>
        <p:txBody>
          <a:bodyPr wrap="none" lIns="0" tIns="0" rIns="0" bIns="0" rtlCol="0" anchor="t"/>
          <a:lstStyle/>
          <a:p>
            <a:pPr marL="0" indent="0" algn="l">
              <a:lnSpc>
                <a:spcPts val="5550"/>
              </a:lnSpc>
              <a:buNone/>
            </a:pPr>
            <a:r>
              <a:rPr lang="en-US" sz="4450" b="1">
                <a:solidFill>
                  <a:srgbClr val="335E23"/>
                </a:solidFill>
                <a:latin typeface="Noto Serif SC Bold" pitchFamily="34" charset="0"/>
                <a:ea typeface="Noto Serif SC Bold" pitchFamily="34" charset="-122"/>
                <a:cs typeface="Noto Serif SC Bold" pitchFamily="34" charset="-120"/>
              </a:rPr>
              <a:t>Key Features of Management Principles</a:t>
            </a:r>
            <a:endParaRPr lang="en-US" sz="4450"/>
          </a:p>
        </p:txBody>
      </p:sp>
      <p:sp>
        <p:nvSpPr>
          <p:cNvPr id="3" name="Shape 1"/>
          <p:cNvSpPr/>
          <p:nvPr/>
        </p:nvSpPr>
        <p:spPr>
          <a:xfrm>
            <a:off x="793790" y="2851785"/>
            <a:ext cx="6407944" cy="1730812"/>
          </a:xfrm>
          <a:prstGeom prst="roundRect">
            <a:avLst>
              <a:gd name="adj" fmla="val 11795"/>
            </a:avLst>
          </a:prstGeom>
          <a:solidFill>
            <a:srgbClr val="E5F9F2">
              <a:alpha val="95000"/>
            </a:srgbClr>
          </a:solidFill>
          <a:ln w="30480">
            <a:solidFill>
              <a:srgbClr val="B7D5CA"/>
            </a:solidFill>
            <a:prstDash val="solid"/>
          </a:ln>
        </p:spPr>
        <p:txBody>
          <a:bodyPr/>
          <a:lstStyle/>
          <a:p>
            <a:endParaRPr lang="en-US"/>
          </a:p>
        </p:txBody>
      </p:sp>
      <p:sp>
        <p:nvSpPr>
          <p:cNvPr id="4" name="Shape 2"/>
          <p:cNvSpPr/>
          <p:nvPr/>
        </p:nvSpPr>
        <p:spPr>
          <a:xfrm>
            <a:off x="793790" y="2851785"/>
            <a:ext cx="121920" cy="1730812"/>
          </a:xfrm>
          <a:prstGeom prst="roundRect">
            <a:avLst>
              <a:gd name="adj" fmla="val 167442"/>
            </a:avLst>
          </a:prstGeom>
          <a:solidFill>
            <a:srgbClr val="006747"/>
          </a:solidFill>
          <a:ln/>
        </p:spPr>
        <p:txBody>
          <a:bodyPr/>
          <a:lstStyle/>
          <a:p>
            <a:endParaRPr lang="en-US"/>
          </a:p>
        </p:txBody>
      </p:sp>
      <p:sp>
        <p:nvSpPr>
          <p:cNvPr id="5" name="Text 3"/>
          <p:cNvSpPr/>
          <p:nvPr/>
        </p:nvSpPr>
        <p:spPr>
          <a:xfrm>
            <a:off x="1173004" y="3109079"/>
            <a:ext cx="3136702"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Universal Application</a:t>
            </a:r>
            <a:endParaRPr lang="en-US" sz="2200"/>
          </a:p>
        </p:txBody>
      </p:sp>
      <p:sp>
        <p:nvSpPr>
          <p:cNvPr id="6" name="Text 4"/>
          <p:cNvSpPr/>
          <p:nvPr/>
        </p:nvSpPr>
        <p:spPr>
          <a:xfrm>
            <a:off x="1173004" y="3599497"/>
            <a:ext cx="5771436"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Applicable to all types of organizations, regardless of size or nature.</a:t>
            </a:r>
            <a:endParaRPr lang="en-US" sz="1750"/>
          </a:p>
        </p:txBody>
      </p:sp>
      <p:sp>
        <p:nvSpPr>
          <p:cNvPr id="7" name="Shape 5"/>
          <p:cNvSpPr/>
          <p:nvPr/>
        </p:nvSpPr>
        <p:spPr>
          <a:xfrm>
            <a:off x="7428548" y="2851785"/>
            <a:ext cx="6408063" cy="1730812"/>
          </a:xfrm>
          <a:prstGeom prst="roundRect">
            <a:avLst>
              <a:gd name="adj" fmla="val 11795"/>
            </a:avLst>
          </a:prstGeom>
          <a:solidFill>
            <a:srgbClr val="E5F9F2">
              <a:alpha val="95000"/>
            </a:srgbClr>
          </a:solidFill>
          <a:ln w="30480">
            <a:solidFill>
              <a:srgbClr val="B7D5CA"/>
            </a:solidFill>
            <a:prstDash val="solid"/>
          </a:ln>
        </p:spPr>
        <p:txBody>
          <a:bodyPr/>
          <a:lstStyle/>
          <a:p>
            <a:endParaRPr lang="en-US"/>
          </a:p>
        </p:txBody>
      </p:sp>
      <p:sp>
        <p:nvSpPr>
          <p:cNvPr id="8" name="Shape 6"/>
          <p:cNvSpPr/>
          <p:nvPr/>
        </p:nvSpPr>
        <p:spPr>
          <a:xfrm>
            <a:off x="7428548" y="2851785"/>
            <a:ext cx="121920" cy="1730812"/>
          </a:xfrm>
          <a:prstGeom prst="roundRect">
            <a:avLst>
              <a:gd name="adj" fmla="val 167442"/>
            </a:avLst>
          </a:prstGeom>
          <a:solidFill>
            <a:srgbClr val="006747"/>
          </a:solidFill>
          <a:ln/>
        </p:spPr>
        <p:txBody>
          <a:bodyPr/>
          <a:lstStyle/>
          <a:p>
            <a:endParaRPr lang="en-US"/>
          </a:p>
        </p:txBody>
      </p:sp>
      <p:sp>
        <p:nvSpPr>
          <p:cNvPr id="9" name="Text 7"/>
          <p:cNvSpPr/>
          <p:nvPr/>
        </p:nvSpPr>
        <p:spPr>
          <a:xfrm>
            <a:off x="7807762" y="3109079"/>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Flexible</a:t>
            </a:r>
            <a:endParaRPr lang="en-US" sz="2200"/>
          </a:p>
        </p:txBody>
      </p:sp>
      <p:sp>
        <p:nvSpPr>
          <p:cNvPr id="10" name="Text 8"/>
          <p:cNvSpPr/>
          <p:nvPr/>
        </p:nvSpPr>
        <p:spPr>
          <a:xfrm>
            <a:off x="7807762" y="3599497"/>
            <a:ext cx="5771555"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Can be modified and adapted to suit specific situations and changing environments.</a:t>
            </a:r>
            <a:endParaRPr lang="en-US" sz="1750"/>
          </a:p>
        </p:txBody>
      </p:sp>
      <p:sp>
        <p:nvSpPr>
          <p:cNvPr id="11" name="Shape 9"/>
          <p:cNvSpPr/>
          <p:nvPr/>
        </p:nvSpPr>
        <p:spPr>
          <a:xfrm>
            <a:off x="793790" y="4809411"/>
            <a:ext cx="6407944" cy="1730812"/>
          </a:xfrm>
          <a:prstGeom prst="roundRect">
            <a:avLst>
              <a:gd name="adj" fmla="val 11795"/>
            </a:avLst>
          </a:prstGeom>
          <a:solidFill>
            <a:srgbClr val="E5F9F2">
              <a:alpha val="95000"/>
            </a:srgbClr>
          </a:solidFill>
          <a:ln w="30480">
            <a:solidFill>
              <a:srgbClr val="B7D5CA"/>
            </a:solidFill>
            <a:prstDash val="solid"/>
          </a:ln>
        </p:spPr>
        <p:txBody>
          <a:bodyPr/>
          <a:lstStyle/>
          <a:p>
            <a:endParaRPr lang="en-US"/>
          </a:p>
        </p:txBody>
      </p:sp>
      <p:sp>
        <p:nvSpPr>
          <p:cNvPr id="12" name="Shape 10"/>
          <p:cNvSpPr/>
          <p:nvPr/>
        </p:nvSpPr>
        <p:spPr>
          <a:xfrm>
            <a:off x="793790" y="4809411"/>
            <a:ext cx="121920" cy="1730812"/>
          </a:xfrm>
          <a:prstGeom prst="roundRect">
            <a:avLst>
              <a:gd name="adj" fmla="val 167442"/>
            </a:avLst>
          </a:prstGeom>
          <a:solidFill>
            <a:srgbClr val="006747"/>
          </a:solidFill>
          <a:ln/>
        </p:spPr>
        <p:txBody>
          <a:bodyPr/>
          <a:lstStyle/>
          <a:p>
            <a:endParaRPr lang="en-US"/>
          </a:p>
        </p:txBody>
      </p:sp>
      <p:sp>
        <p:nvSpPr>
          <p:cNvPr id="13" name="Text 11"/>
          <p:cNvSpPr/>
          <p:nvPr/>
        </p:nvSpPr>
        <p:spPr>
          <a:xfrm>
            <a:off x="1173004" y="5066705"/>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Behavioral</a:t>
            </a:r>
            <a:endParaRPr lang="en-US" sz="2200"/>
          </a:p>
        </p:txBody>
      </p:sp>
      <p:sp>
        <p:nvSpPr>
          <p:cNvPr id="14" name="Text 12"/>
          <p:cNvSpPr/>
          <p:nvPr/>
        </p:nvSpPr>
        <p:spPr>
          <a:xfrm>
            <a:off x="1173004" y="5557123"/>
            <a:ext cx="5771436"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Influence human behavior and aim to improve relationships within the organization.</a:t>
            </a:r>
            <a:endParaRPr lang="en-US" sz="1750"/>
          </a:p>
        </p:txBody>
      </p:sp>
      <p:sp>
        <p:nvSpPr>
          <p:cNvPr id="15" name="Shape 13"/>
          <p:cNvSpPr/>
          <p:nvPr/>
        </p:nvSpPr>
        <p:spPr>
          <a:xfrm>
            <a:off x="7428548" y="4809411"/>
            <a:ext cx="6408063" cy="1730812"/>
          </a:xfrm>
          <a:prstGeom prst="roundRect">
            <a:avLst>
              <a:gd name="adj" fmla="val 11795"/>
            </a:avLst>
          </a:prstGeom>
          <a:solidFill>
            <a:srgbClr val="E5F9F2">
              <a:alpha val="95000"/>
            </a:srgbClr>
          </a:solidFill>
          <a:ln w="30480">
            <a:solidFill>
              <a:srgbClr val="B7D5CA"/>
            </a:solidFill>
            <a:prstDash val="solid"/>
          </a:ln>
        </p:spPr>
        <p:txBody>
          <a:bodyPr/>
          <a:lstStyle/>
          <a:p>
            <a:endParaRPr lang="en-US"/>
          </a:p>
        </p:txBody>
      </p:sp>
      <p:sp>
        <p:nvSpPr>
          <p:cNvPr id="16" name="Shape 14"/>
          <p:cNvSpPr/>
          <p:nvPr/>
        </p:nvSpPr>
        <p:spPr>
          <a:xfrm>
            <a:off x="7428548" y="4809411"/>
            <a:ext cx="121920" cy="1730812"/>
          </a:xfrm>
          <a:prstGeom prst="roundRect">
            <a:avLst>
              <a:gd name="adj" fmla="val 167442"/>
            </a:avLst>
          </a:prstGeom>
          <a:solidFill>
            <a:srgbClr val="006747"/>
          </a:solidFill>
          <a:ln/>
        </p:spPr>
        <p:txBody>
          <a:bodyPr/>
          <a:lstStyle/>
          <a:p>
            <a:endParaRPr lang="en-US"/>
          </a:p>
        </p:txBody>
      </p:sp>
      <p:sp>
        <p:nvSpPr>
          <p:cNvPr id="17" name="Text 15"/>
          <p:cNvSpPr/>
          <p:nvPr/>
        </p:nvSpPr>
        <p:spPr>
          <a:xfrm>
            <a:off x="7807762" y="5066705"/>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Cause &amp; Effect</a:t>
            </a:r>
            <a:endParaRPr lang="en-US" sz="2200"/>
          </a:p>
        </p:txBody>
      </p:sp>
      <p:sp>
        <p:nvSpPr>
          <p:cNvPr id="18" name="Text 16"/>
          <p:cNvSpPr/>
          <p:nvPr/>
        </p:nvSpPr>
        <p:spPr>
          <a:xfrm>
            <a:off x="7807762" y="5557123"/>
            <a:ext cx="5771555"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Indicate how certain decisions or actions will lead to specific outcomes.</a:t>
            </a:r>
            <a:endParaRPr lang="en-US" sz="1750"/>
          </a:p>
        </p:txBody>
      </p:sp>
      <p:sp>
        <p:nvSpPr>
          <p:cNvPr id="19" name="TextBox 18">
            <a:extLst>
              <a:ext uri="{FF2B5EF4-FFF2-40B4-BE49-F238E27FC236}">
                <a16:creationId xmlns:a16="http://schemas.microsoft.com/office/drawing/2014/main" id="{80CCB930-5D0C-2D8A-B62A-B426F310BC1F}"/>
              </a:ext>
            </a:extLst>
          </p:cNvPr>
          <p:cNvSpPr txBox="1"/>
          <p:nvPr/>
        </p:nvSpPr>
        <p:spPr>
          <a:xfrm>
            <a:off x="12790449" y="7761249"/>
            <a:ext cx="1717288" cy="367990"/>
          </a:xfrm>
          <a:prstGeom prst="rect">
            <a:avLst/>
          </a:prstGeom>
          <a:solidFill>
            <a:srgbClr val="E3F6EB"/>
          </a:solidFill>
        </p:spPr>
        <p:txBody>
          <a:bodyPr wrap="square" rtlCol="0">
            <a:spAutoFit/>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96409"/>
            <a:ext cx="8482013" cy="708779"/>
          </a:xfrm>
          <a:prstGeom prst="rect">
            <a:avLst/>
          </a:prstGeom>
          <a:noFill/>
          <a:ln/>
        </p:spPr>
        <p:txBody>
          <a:bodyPr wrap="none" lIns="0" tIns="0" rIns="0" bIns="0" rtlCol="0" anchor="t"/>
          <a:lstStyle/>
          <a:p>
            <a:pPr marL="0" indent="0" algn="l">
              <a:lnSpc>
                <a:spcPts val="5550"/>
              </a:lnSpc>
              <a:buNone/>
            </a:pPr>
            <a:r>
              <a:rPr lang="en-US" sz="4450" b="1">
                <a:solidFill>
                  <a:srgbClr val="335E23"/>
                </a:solidFill>
                <a:latin typeface="Noto Serif SC Bold" pitchFamily="34" charset="0"/>
                <a:ea typeface="Noto Serif SC Bold" pitchFamily="34" charset="-122"/>
                <a:cs typeface="Noto Serif SC Bold" pitchFamily="34" charset="-120"/>
              </a:rPr>
              <a:t>The Importance of Principles</a:t>
            </a:r>
            <a:endParaRPr lang="en-US" sz="4450"/>
          </a:p>
        </p:txBody>
      </p:sp>
      <p:pic>
        <p:nvPicPr>
          <p:cNvPr id="3" name="Image 0" descr="preencoded.png"/>
          <p:cNvPicPr>
            <a:picLocks noChangeAspect="1"/>
          </p:cNvPicPr>
          <p:nvPr/>
        </p:nvPicPr>
        <p:blipFill>
          <a:blip r:embed="rId3"/>
          <a:stretch>
            <a:fillRect/>
          </a:stretch>
        </p:blipFill>
        <p:spPr>
          <a:xfrm>
            <a:off x="793790" y="2402443"/>
            <a:ext cx="566976" cy="566976"/>
          </a:xfrm>
          <a:prstGeom prst="rect">
            <a:avLst/>
          </a:prstGeom>
        </p:spPr>
      </p:pic>
      <p:sp>
        <p:nvSpPr>
          <p:cNvPr id="4" name="Text 1"/>
          <p:cNvSpPr/>
          <p:nvPr/>
        </p:nvSpPr>
        <p:spPr>
          <a:xfrm>
            <a:off x="793790" y="3252907"/>
            <a:ext cx="3098363"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Guidance &amp; Direction</a:t>
            </a:r>
            <a:endParaRPr lang="en-US" sz="2200"/>
          </a:p>
        </p:txBody>
      </p:sp>
      <p:sp>
        <p:nvSpPr>
          <p:cNvPr id="5" name="Text 2"/>
          <p:cNvSpPr/>
          <p:nvPr/>
        </p:nvSpPr>
        <p:spPr>
          <a:xfrm>
            <a:off x="793790" y="3743325"/>
            <a:ext cx="6379607"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Help managers make informed decisions and solve problems effectively.</a:t>
            </a:r>
            <a:endParaRPr lang="en-US" sz="1750"/>
          </a:p>
        </p:txBody>
      </p:sp>
      <p:pic>
        <p:nvPicPr>
          <p:cNvPr id="6" name="Image 1" descr="preencoded.png"/>
          <p:cNvPicPr>
            <a:picLocks noChangeAspect="1"/>
          </p:cNvPicPr>
          <p:nvPr/>
        </p:nvPicPr>
        <p:blipFill>
          <a:blip r:embed="rId4"/>
          <a:stretch>
            <a:fillRect/>
          </a:stretch>
        </p:blipFill>
        <p:spPr>
          <a:xfrm>
            <a:off x="7456884" y="2402443"/>
            <a:ext cx="566976" cy="566976"/>
          </a:xfrm>
          <a:prstGeom prst="rect">
            <a:avLst/>
          </a:prstGeom>
        </p:spPr>
      </p:pic>
      <p:sp>
        <p:nvSpPr>
          <p:cNvPr id="7" name="Text 3"/>
          <p:cNvSpPr/>
          <p:nvPr/>
        </p:nvSpPr>
        <p:spPr>
          <a:xfrm>
            <a:off x="7456884" y="3252907"/>
            <a:ext cx="2943701"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Improved Efficiency</a:t>
            </a:r>
            <a:endParaRPr lang="en-US" sz="2200"/>
          </a:p>
        </p:txBody>
      </p:sp>
      <p:sp>
        <p:nvSpPr>
          <p:cNvPr id="8" name="Text 4"/>
          <p:cNvSpPr/>
          <p:nvPr/>
        </p:nvSpPr>
        <p:spPr>
          <a:xfrm>
            <a:off x="7456884" y="3743325"/>
            <a:ext cx="6379726"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Optimize resource utilization and streamline operations for better productivity.</a:t>
            </a:r>
            <a:endParaRPr lang="en-US" sz="1750"/>
          </a:p>
        </p:txBody>
      </p:sp>
      <p:pic>
        <p:nvPicPr>
          <p:cNvPr id="9" name="Image 2" descr="preencoded.png"/>
          <p:cNvPicPr>
            <a:picLocks noChangeAspect="1"/>
          </p:cNvPicPr>
          <p:nvPr/>
        </p:nvPicPr>
        <p:blipFill>
          <a:blip r:embed="rId5"/>
          <a:stretch>
            <a:fillRect/>
          </a:stretch>
        </p:blipFill>
        <p:spPr>
          <a:xfrm>
            <a:off x="793790" y="4922758"/>
            <a:ext cx="566976" cy="566976"/>
          </a:xfrm>
          <a:prstGeom prst="rect">
            <a:avLst/>
          </a:prstGeom>
        </p:spPr>
      </p:pic>
      <p:sp>
        <p:nvSpPr>
          <p:cNvPr id="10" name="Text 5"/>
          <p:cNvSpPr/>
          <p:nvPr/>
        </p:nvSpPr>
        <p:spPr>
          <a:xfrm>
            <a:off x="793790" y="5773222"/>
            <a:ext cx="2947035"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Effective Leadership</a:t>
            </a:r>
            <a:endParaRPr lang="en-US" sz="2200"/>
          </a:p>
        </p:txBody>
      </p:sp>
      <p:sp>
        <p:nvSpPr>
          <p:cNvPr id="11" name="Text 6"/>
          <p:cNvSpPr/>
          <p:nvPr/>
        </p:nvSpPr>
        <p:spPr>
          <a:xfrm>
            <a:off x="793790" y="6263640"/>
            <a:ext cx="6379607" cy="362903"/>
          </a:xfrm>
          <a:prstGeom prst="rect">
            <a:avLst/>
          </a:prstGeom>
          <a:noFill/>
          <a:ln/>
        </p:spPr>
        <p:txBody>
          <a:bodyPr wrap="non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Foster better communication, motivation, and team cohesion.</a:t>
            </a:r>
            <a:endParaRPr lang="en-US" sz="1750"/>
          </a:p>
        </p:txBody>
      </p:sp>
      <p:pic>
        <p:nvPicPr>
          <p:cNvPr id="12" name="Image 3" descr="preencoded.png"/>
          <p:cNvPicPr>
            <a:picLocks noChangeAspect="1"/>
          </p:cNvPicPr>
          <p:nvPr/>
        </p:nvPicPr>
        <p:blipFill>
          <a:blip r:embed="rId6"/>
          <a:stretch>
            <a:fillRect/>
          </a:stretch>
        </p:blipFill>
        <p:spPr>
          <a:xfrm>
            <a:off x="7456884" y="4922758"/>
            <a:ext cx="566976" cy="566976"/>
          </a:xfrm>
          <a:prstGeom prst="rect">
            <a:avLst/>
          </a:prstGeom>
        </p:spPr>
      </p:pic>
      <p:sp>
        <p:nvSpPr>
          <p:cNvPr id="13" name="Text 7"/>
          <p:cNvSpPr/>
          <p:nvPr/>
        </p:nvSpPr>
        <p:spPr>
          <a:xfrm>
            <a:off x="7456884" y="5773222"/>
            <a:ext cx="3019901" cy="354330"/>
          </a:xfrm>
          <a:prstGeom prst="rect">
            <a:avLst/>
          </a:prstGeom>
          <a:noFill/>
          <a:ln/>
        </p:spPr>
        <p:txBody>
          <a:bodyPr wrap="none" lIns="0" tIns="0" rIns="0" bIns="0" rtlCol="0" anchor="t"/>
          <a:lstStyle/>
          <a:p>
            <a:pPr marL="0" indent="0" algn="l">
              <a:lnSpc>
                <a:spcPts val="2750"/>
              </a:lnSpc>
              <a:buNone/>
            </a:pPr>
            <a:r>
              <a:rPr lang="en-US" sz="2200" b="1">
                <a:solidFill>
                  <a:srgbClr val="4B4A4A"/>
                </a:solidFill>
                <a:latin typeface="Noto Serif SC Bold" pitchFamily="34" charset="0"/>
                <a:ea typeface="Noto Serif SC Bold" pitchFamily="34" charset="-122"/>
                <a:cs typeface="Noto Serif SC Bold" pitchFamily="34" charset="-120"/>
              </a:rPr>
              <a:t>Social Responsibility</a:t>
            </a:r>
            <a:endParaRPr lang="en-US" sz="2200"/>
          </a:p>
        </p:txBody>
      </p:sp>
      <p:sp>
        <p:nvSpPr>
          <p:cNvPr id="14" name="Text 8"/>
          <p:cNvSpPr/>
          <p:nvPr/>
        </p:nvSpPr>
        <p:spPr>
          <a:xfrm>
            <a:off x="7456884" y="6263640"/>
            <a:ext cx="6379726" cy="725805"/>
          </a:xfrm>
          <a:prstGeom prst="rect">
            <a:avLst/>
          </a:prstGeom>
          <a:noFill/>
          <a:ln/>
        </p:spPr>
        <p:txBody>
          <a:bodyPr wrap="square" lIns="0" tIns="0" rIns="0" bIns="0" rtlCol="0" anchor="t"/>
          <a:lstStyle/>
          <a:p>
            <a:pPr marL="0" indent="0" algn="l">
              <a:lnSpc>
                <a:spcPts val="2850"/>
              </a:lnSpc>
              <a:buNone/>
            </a:pPr>
            <a:r>
              <a:rPr lang="en-US" sz="1750">
                <a:solidFill>
                  <a:srgbClr val="4B4A4A"/>
                </a:solidFill>
                <a:latin typeface="Geist" pitchFamily="34" charset="0"/>
                <a:ea typeface="Geist" pitchFamily="34" charset="-122"/>
                <a:cs typeface="Geist" pitchFamily="34" charset="-120"/>
              </a:rPr>
              <a:t>Encourage ethical practices and a balanced approach to stakeholder needs.</a:t>
            </a:r>
            <a:endParaRPr lang="en-US" sz="1750"/>
          </a:p>
        </p:txBody>
      </p:sp>
      <p:sp>
        <p:nvSpPr>
          <p:cNvPr id="15" name="TextBox 14">
            <a:extLst>
              <a:ext uri="{FF2B5EF4-FFF2-40B4-BE49-F238E27FC236}">
                <a16:creationId xmlns:a16="http://schemas.microsoft.com/office/drawing/2014/main" id="{1E2C4594-AE6D-EE40-7B33-DEBFE84D7015}"/>
              </a:ext>
            </a:extLst>
          </p:cNvPr>
          <p:cNvSpPr txBox="1"/>
          <p:nvPr/>
        </p:nvSpPr>
        <p:spPr>
          <a:xfrm>
            <a:off x="12790449" y="7683190"/>
            <a:ext cx="1750741" cy="546410"/>
          </a:xfrm>
          <a:prstGeom prst="rect">
            <a:avLst/>
          </a:prstGeom>
          <a:solidFill>
            <a:srgbClr val="E3F6EB"/>
          </a:solidFill>
        </p:spPr>
        <p:txBody>
          <a:bodyPr wrap="square" rtlCol="0">
            <a:spAutoFit/>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520" y="900232"/>
            <a:ext cx="12759214" cy="653177"/>
          </a:xfrm>
          <a:prstGeom prst="rect">
            <a:avLst/>
          </a:prstGeom>
          <a:noFill/>
          <a:ln/>
        </p:spPr>
        <p:txBody>
          <a:bodyPr wrap="none" lIns="0" tIns="0" rIns="0" bIns="0" rtlCol="0" anchor="t"/>
          <a:lstStyle/>
          <a:p>
            <a:pPr marL="0" indent="0" algn="l">
              <a:lnSpc>
                <a:spcPts val="5100"/>
              </a:lnSpc>
              <a:buNone/>
            </a:pPr>
            <a:r>
              <a:rPr lang="en-US" sz="4100" b="1">
                <a:solidFill>
                  <a:srgbClr val="335E23"/>
                </a:solidFill>
                <a:latin typeface="Noto Serif SC Bold" pitchFamily="34" charset="0"/>
                <a:ea typeface="Noto Serif SC Bold" pitchFamily="34" charset="-122"/>
                <a:cs typeface="Noto Serif SC Bold" pitchFamily="34" charset="-120"/>
              </a:rPr>
              <a:t>Henri Fayol: The Father of Modern Management</a:t>
            </a:r>
            <a:endParaRPr lang="en-US" sz="4100"/>
          </a:p>
        </p:txBody>
      </p:sp>
      <p:pic>
        <p:nvPicPr>
          <p:cNvPr id="3" name="Image 0" descr="preencoded.png"/>
          <p:cNvPicPr>
            <a:picLocks noChangeAspect="1"/>
          </p:cNvPicPr>
          <p:nvPr/>
        </p:nvPicPr>
        <p:blipFill>
          <a:blip r:embed="rId3"/>
          <a:stretch>
            <a:fillRect/>
          </a:stretch>
        </p:blipFill>
        <p:spPr>
          <a:xfrm>
            <a:off x="1255628" y="1776380"/>
            <a:ext cx="3026440" cy="3183764"/>
          </a:xfrm>
          <a:prstGeom prst="rect">
            <a:avLst/>
          </a:prstGeom>
        </p:spPr>
      </p:pic>
      <p:sp>
        <p:nvSpPr>
          <p:cNvPr id="4" name="Text 1"/>
          <p:cNvSpPr/>
          <p:nvPr/>
        </p:nvSpPr>
        <p:spPr>
          <a:xfrm>
            <a:off x="731520" y="5134570"/>
            <a:ext cx="4960977" cy="2006679"/>
          </a:xfrm>
          <a:prstGeom prst="rect">
            <a:avLst/>
          </a:prstGeom>
          <a:noFill/>
          <a:ln/>
        </p:spPr>
        <p:txBody>
          <a:bodyPr wrap="square" lIns="0" tIns="0" rIns="0" bIns="0" rtlCol="0" anchor="t"/>
          <a:lstStyle/>
          <a:p>
            <a:pPr marL="0" indent="0" algn="l">
              <a:lnSpc>
                <a:spcPts val="2600"/>
              </a:lnSpc>
              <a:buNone/>
            </a:pPr>
            <a:r>
              <a:rPr lang="en-US" sz="1600">
                <a:solidFill>
                  <a:srgbClr val="4B4A4A"/>
                </a:solidFill>
                <a:latin typeface="Geist" pitchFamily="34" charset="0"/>
                <a:ea typeface="Geist" pitchFamily="34" charset="-122"/>
                <a:cs typeface="Geist" pitchFamily="34" charset="-120"/>
              </a:rPr>
              <a:t>Born in 1841, Henri Fayol was a French mining engineer who developed one of the first comprehensive theories of management. His 14 Principles of Management, outlined in his 1916 book "Administration Industrielle et Générale," remain highly influential.</a:t>
            </a:r>
            <a:endParaRPr lang="en-US" sz="1600"/>
          </a:p>
        </p:txBody>
      </p:sp>
      <p:sp>
        <p:nvSpPr>
          <p:cNvPr id="5" name="Text 2"/>
          <p:cNvSpPr/>
          <p:nvPr/>
        </p:nvSpPr>
        <p:spPr>
          <a:xfrm>
            <a:off x="6209943" y="2075855"/>
            <a:ext cx="4180403" cy="522446"/>
          </a:xfrm>
          <a:prstGeom prst="rect">
            <a:avLst/>
          </a:prstGeom>
          <a:noFill/>
          <a:ln/>
        </p:spPr>
        <p:txBody>
          <a:bodyPr wrap="none" lIns="0" tIns="0" rIns="0" bIns="0" rtlCol="0" anchor="t"/>
          <a:lstStyle/>
          <a:p>
            <a:pPr marL="0" indent="0" algn="l">
              <a:lnSpc>
                <a:spcPts val="4100"/>
              </a:lnSpc>
              <a:buNone/>
            </a:pPr>
            <a:r>
              <a:rPr lang="en-US" sz="3250" b="1">
                <a:solidFill>
                  <a:srgbClr val="335E23"/>
                </a:solidFill>
                <a:latin typeface="Noto Serif SC Bold" pitchFamily="34" charset="0"/>
                <a:ea typeface="Noto Serif SC Bold" pitchFamily="34" charset="-122"/>
                <a:cs typeface="Noto Serif SC Bold" pitchFamily="34" charset="-120"/>
              </a:rPr>
              <a:t>His Contributions:</a:t>
            </a:r>
            <a:endParaRPr lang="en-US" sz="3250"/>
          </a:p>
        </p:txBody>
      </p:sp>
      <p:sp>
        <p:nvSpPr>
          <p:cNvPr id="6" name="Text 3"/>
          <p:cNvSpPr/>
          <p:nvPr/>
        </p:nvSpPr>
        <p:spPr>
          <a:xfrm>
            <a:off x="6209943" y="2807256"/>
            <a:ext cx="7696438" cy="668893"/>
          </a:xfrm>
          <a:prstGeom prst="rect">
            <a:avLst/>
          </a:prstGeom>
          <a:noFill/>
          <a:ln/>
        </p:spPr>
        <p:txBody>
          <a:bodyPr wrap="square" lIns="0" tIns="0" rIns="0" bIns="0" rtlCol="0" anchor="t"/>
          <a:lstStyle/>
          <a:p>
            <a:pPr marL="342900" indent="-342900" algn="l">
              <a:lnSpc>
                <a:spcPts val="2600"/>
              </a:lnSpc>
              <a:buSzPct val="100000"/>
              <a:buChar char="•"/>
            </a:pPr>
            <a:r>
              <a:rPr lang="en-US" sz="1600" b="1">
                <a:solidFill>
                  <a:srgbClr val="4B4A4A"/>
                </a:solidFill>
                <a:latin typeface="Geist" pitchFamily="34" charset="0"/>
                <a:ea typeface="Geist" pitchFamily="34" charset="-122"/>
                <a:cs typeface="Geist" pitchFamily="34" charset="-120"/>
              </a:rPr>
              <a:t>Systematic Approach:</a:t>
            </a:r>
            <a:r>
              <a:rPr lang="en-US" sz="1600">
                <a:solidFill>
                  <a:srgbClr val="4B4A4A"/>
                </a:solidFill>
                <a:latin typeface="Geist" pitchFamily="34" charset="0"/>
                <a:ea typeface="Geist" pitchFamily="34" charset="-122"/>
                <a:cs typeface="Geist" pitchFamily="34" charset="-120"/>
              </a:rPr>
              <a:t> Provided a structured way to understand and apply management.</a:t>
            </a:r>
            <a:endParaRPr lang="en-US" sz="1600"/>
          </a:p>
        </p:txBody>
      </p:sp>
      <p:sp>
        <p:nvSpPr>
          <p:cNvPr id="7" name="Text 4"/>
          <p:cNvSpPr/>
          <p:nvPr/>
        </p:nvSpPr>
        <p:spPr>
          <a:xfrm>
            <a:off x="6209943" y="3549253"/>
            <a:ext cx="7696438" cy="668893"/>
          </a:xfrm>
          <a:prstGeom prst="rect">
            <a:avLst/>
          </a:prstGeom>
          <a:noFill/>
          <a:ln/>
        </p:spPr>
        <p:txBody>
          <a:bodyPr wrap="square" lIns="0" tIns="0" rIns="0" bIns="0" rtlCol="0" anchor="t"/>
          <a:lstStyle/>
          <a:p>
            <a:pPr marL="342900" indent="-342900" algn="l">
              <a:lnSpc>
                <a:spcPts val="2600"/>
              </a:lnSpc>
              <a:buSzPct val="100000"/>
              <a:buChar char="•"/>
            </a:pPr>
            <a:r>
              <a:rPr lang="en-US" sz="1600" b="1">
                <a:solidFill>
                  <a:srgbClr val="4B4A4A"/>
                </a:solidFill>
                <a:latin typeface="Geist" pitchFamily="34" charset="0"/>
                <a:ea typeface="Geist" pitchFamily="34" charset="-122"/>
                <a:cs typeface="Geist" pitchFamily="34" charset="-120"/>
              </a:rPr>
              <a:t>Universal Principles:</a:t>
            </a:r>
            <a:r>
              <a:rPr lang="en-US" sz="1600">
                <a:solidFill>
                  <a:srgbClr val="4B4A4A"/>
                </a:solidFill>
                <a:latin typeface="Geist" pitchFamily="34" charset="0"/>
                <a:ea typeface="Geist" pitchFamily="34" charset="-122"/>
                <a:cs typeface="Geist" pitchFamily="34" charset="-120"/>
              </a:rPr>
              <a:t> Argued that management principles are applicable to all types of organizations.</a:t>
            </a:r>
            <a:endParaRPr lang="en-US" sz="1600"/>
          </a:p>
        </p:txBody>
      </p:sp>
      <p:sp>
        <p:nvSpPr>
          <p:cNvPr id="8" name="Text 5"/>
          <p:cNvSpPr/>
          <p:nvPr/>
        </p:nvSpPr>
        <p:spPr>
          <a:xfrm>
            <a:off x="6209943" y="4291251"/>
            <a:ext cx="7696438" cy="668893"/>
          </a:xfrm>
          <a:prstGeom prst="rect">
            <a:avLst/>
          </a:prstGeom>
          <a:noFill/>
          <a:ln/>
        </p:spPr>
        <p:txBody>
          <a:bodyPr wrap="square" lIns="0" tIns="0" rIns="0" bIns="0" rtlCol="0" anchor="t"/>
          <a:lstStyle/>
          <a:p>
            <a:pPr marL="342900" indent="-342900" algn="l">
              <a:lnSpc>
                <a:spcPts val="2600"/>
              </a:lnSpc>
              <a:buSzPct val="100000"/>
              <a:buChar char="•"/>
            </a:pPr>
            <a:r>
              <a:rPr lang="en-US" sz="1600" b="1">
                <a:solidFill>
                  <a:srgbClr val="4B4A4A"/>
                </a:solidFill>
                <a:latin typeface="Geist" pitchFamily="34" charset="0"/>
                <a:ea typeface="Geist" pitchFamily="34" charset="-122"/>
                <a:cs typeface="Geist" pitchFamily="34" charset="-120"/>
              </a:rPr>
              <a:t>Focus on Administration:</a:t>
            </a:r>
            <a:r>
              <a:rPr lang="en-US" sz="1600">
                <a:solidFill>
                  <a:srgbClr val="4B4A4A"/>
                </a:solidFill>
                <a:latin typeface="Geist" pitchFamily="34" charset="0"/>
                <a:ea typeface="Geist" pitchFamily="34" charset="-122"/>
                <a:cs typeface="Geist" pitchFamily="34" charset="-120"/>
              </a:rPr>
              <a:t> Emphasized the importance of administrative functions for organizational success.</a:t>
            </a:r>
            <a:endParaRPr lang="en-US" sz="1600"/>
          </a:p>
        </p:txBody>
      </p:sp>
      <p:sp>
        <p:nvSpPr>
          <p:cNvPr id="9" name="TextBox 8">
            <a:extLst>
              <a:ext uri="{FF2B5EF4-FFF2-40B4-BE49-F238E27FC236}">
                <a16:creationId xmlns:a16="http://schemas.microsoft.com/office/drawing/2014/main" id="{65EEE697-EE0F-275C-B79B-006F04BF4848}"/>
              </a:ext>
            </a:extLst>
          </p:cNvPr>
          <p:cNvSpPr txBox="1"/>
          <p:nvPr/>
        </p:nvSpPr>
        <p:spPr>
          <a:xfrm>
            <a:off x="12857356" y="7638585"/>
            <a:ext cx="1672683" cy="490654"/>
          </a:xfrm>
          <a:prstGeom prst="rect">
            <a:avLst/>
          </a:prstGeom>
          <a:solidFill>
            <a:srgbClr val="E3F6EB"/>
          </a:solidFill>
        </p:spPr>
        <p:txBody>
          <a:bodyPr wrap="square" rtlCol="0">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751648" y="700207"/>
            <a:ext cx="11126986" cy="708779"/>
          </a:xfrm>
          <a:prstGeom prst="rect">
            <a:avLst/>
          </a:prstGeom>
          <a:noFill/>
          <a:ln/>
        </p:spPr>
        <p:txBody>
          <a:bodyPr wrap="none" lIns="0" tIns="0" rIns="0" bIns="0" rtlCol="0" anchor="t"/>
          <a:lstStyle/>
          <a:p>
            <a:pPr marL="0" indent="0" algn="ctr">
              <a:lnSpc>
                <a:spcPts val="5550"/>
              </a:lnSpc>
              <a:buNone/>
            </a:pPr>
            <a:r>
              <a:rPr lang="en-US" sz="4450" b="1">
                <a:solidFill>
                  <a:srgbClr val="E5F9F2"/>
                </a:solidFill>
                <a:latin typeface="Noto Serif SC Bold" pitchFamily="34" charset="0"/>
                <a:ea typeface="Noto Serif SC Bold" pitchFamily="34" charset="-122"/>
                <a:cs typeface="Noto Serif SC Bold" pitchFamily="34" charset="-120"/>
              </a:rPr>
              <a:t>Fayol's 14 Principles: A Practical Guide</a:t>
            </a:r>
            <a:endParaRPr lang="en-US" sz="4450"/>
          </a:p>
        </p:txBody>
      </p:sp>
      <p:sp>
        <p:nvSpPr>
          <p:cNvPr id="3" name="Text 1"/>
          <p:cNvSpPr/>
          <p:nvPr/>
        </p:nvSpPr>
        <p:spPr>
          <a:xfrm>
            <a:off x="793790" y="1862614"/>
            <a:ext cx="13042821" cy="362903"/>
          </a:xfrm>
          <a:prstGeom prst="rect">
            <a:avLst/>
          </a:prstGeom>
          <a:noFill/>
          <a:ln/>
        </p:spPr>
        <p:txBody>
          <a:bodyPr wrap="none" lIns="0" tIns="0" rIns="0" bIns="0" rtlCol="0" anchor="t"/>
          <a:lstStyle/>
          <a:p>
            <a:pPr marL="0" indent="0" algn="ctr">
              <a:lnSpc>
                <a:spcPts val="2850"/>
              </a:lnSpc>
              <a:buNone/>
            </a:pPr>
            <a:r>
              <a:rPr lang="en-US" sz="1750">
                <a:solidFill>
                  <a:srgbClr val="FFFFFF"/>
                </a:solidFill>
                <a:latin typeface="Geist" pitchFamily="34" charset="0"/>
                <a:ea typeface="Geist" pitchFamily="34" charset="-122"/>
                <a:cs typeface="Geist" pitchFamily="34" charset="-120"/>
              </a:rPr>
              <a:t>These principles offer timeless wisdom for effective organizational leadership.</a:t>
            </a:r>
            <a:endParaRPr lang="en-US" sz="1750"/>
          </a:p>
        </p:txBody>
      </p:sp>
      <p:sp>
        <p:nvSpPr>
          <p:cNvPr id="4" name="Shape 2"/>
          <p:cNvSpPr/>
          <p:nvPr/>
        </p:nvSpPr>
        <p:spPr>
          <a:xfrm>
            <a:off x="793790" y="2480667"/>
            <a:ext cx="6407944"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5" name="Shape 3"/>
          <p:cNvSpPr/>
          <p:nvPr/>
        </p:nvSpPr>
        <p:spPr>
          <a:xfrm>
            <a:off x="1028224" y="2715101"/>
            <a:ext cx="680442" cy="680442"/>
          </a:xfrm>
          <a:prstGeom prst="roundRect">
            <a:avLst>
              <a:gd name="adj" fmla="val 13436980"/>
            </a:avLst>
          </a:prstGeom>
          <a:solidFill>
            <a:srgbClr val="006747"/>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215390" y="2863929"/>
            <a:ext cx="306110" cy="382667"/>
          </a:xfrm>
          <a:prstGeom prst="rect">
            <a:avLst/>
          </a:prstGeom>
        </p:spPr>
      </p:pic>
      <p:sp>
        <p:nvSpPr>
          <p:cNvPr id="7" name="Text 4"/>
          <p:cNvSpPr/>
          <p:nvPr/>
        </p:nvSpPr>
        <p:spPr>
          <a:xfrm>
            <a:off x="1028224" y="3622358"/>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1. Division of Work</a:t>
            </a:r>
            <a:endParaRPr lang="en-US" sz="2200"/>
          </a:p>
        </p:txBody>
      </p:sp>
      <p:sp>
        <p:nvSpPr>
          <p:cNvPr id="8" name="Text 5"/>
          <p:cNvSpPr/>
          <p:nvPr/>
        </p:nvSpPr>
        <p:spPr>
          <a:xfrm>
            <a:off x="1028224" y="4112776"/>
            <a:ext cx="5939076" cy="725805"/>
          </a:xfrm>
          <a:prstGeom prst="rect">
            <a:avLst/>
          </a:prstGeom>
          <a:noFill/>
          <a:ln/>
        </p:spPr>
        <p:txBody>
          <a:bodyPr wrap="squar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Specialization boosts efficiency; individuals focus on their strengths.</a:t>
            </a:r>
            <a:endParaRPr lang="en-US" sz="1750"/>
          </a:p>
        </p:txBody>
      </p:sp>
      <p:sp>
        <p:nvSpPr>
          <p:cNvPr id="9" name="Shape 6"/>
          <p:cNvSpPr/>
          <p:nvPr/>
        </p:nvSpPr>
        <p:spPr>
          <a:xfrm>
            <a:off x="7428548" y="2480667"/>
            <a:ext cx="6408063"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10" name="Shape 7"/>
          <p:cNvSpPr/>
          <p:nvPr/>
        </p:nvSpPr>
        <p:spPr>
          <a:xfrm>
            <a:off x="7662982" y="2715101"/>
            <a:ext cx="680442" cy="680442"/>
          </a:xfrm>
          <a:prstGeom prst="roundRect">
            <a:avLst>
              <a:gd name="adj" fmla="val 13436980"/>
            </a:avLst>
          </a:prstGeom>
          <a:solidFill>
            <a:srgbClr val="006747"/>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7850148" y="2863929"/>
            <a:ext cx="306110" cy="382667"/>
          </a:xfrm>
          <a:prstGeom prst="rect">
            <a:avLst/>
          </a:prstGeom>
        </p:spPr>
      </p:pic>
      <p:sp>
        <p:nvSpPr>
          <p:cNvPr id="12" name="Text 8"/>
          <p:cNvSpPr/>
          <p:nvPr/>
        </p:nvSpPr>
        <p:spPr>
          <a:xfrm>
            <a:off x="7662982" y="3622358"/>
            <a:ext cx="4172664"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2. Authority &amp; Responsibility</a:t>
            </a:r>
            <a:endParaRPr lang="en-US" sz="2200"/>
          </a:p>
        </p:txBody>
      </p:sp>
      <p:sp>
        <p:nvSpPr>
          <p:cNvPr id="13" name="Text 9"/>
          <p:cNvSpPr/>
          <p:nvPr/>
        </p:nvSpPr>
        <p:spPr>
          <a:xfrm>
            <a:off x="7662982" y="4112776"/>
            <a:ext cx="5939195" cy="362903"/>
          </a:xfrm>
          <a:prstGeom prst="rect">
            <a:avLst/>
          </a:prstGeom>
          <a:noFill/>
          <a:ln/>
        </p:spPr>
        <p:txBody>
          <a:bodyPr wrap="non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Authority to command entails accountability for results.</a:t>
            </a:r>
            <a:endParaRPr lang="en-US" sz="1750"/>
          </a:p>
        </p:txBody>
      </p:sp>
      <p:sp>
        <p:nvSpPr>
          <p:cNvPr id="14" name="Shape 10"/>
          <p:cNvSpPr/>
          <p:nvPr/>
        </p:nvSpPr>
        <p:spPr>
          <a:xfrm>
            <a:off x="793790" y="5299829"/>
            <a:ext cx="6407944" cy="2229445"/>
          </a:xfrm>
          <a:prstGeom prst="roundRect">
            <a:avLst>
              <a:gd name="adj" fmla="val 9157"/>
            </a:avLst>
          </a:prstGeom>
          <a:solidFill>
            <a:srgbClr val="D1EFE4"/>
          </a:solidFill>
          <a:ln w="7620">
            <a:solidFill>
              <a:srgbClr val="006747"/>
            </a:solidFill>
            <a:prstDash val="solid"/>
          </a:ln>
        </p:spPr>
        <p:txBody>
          <a:bodyPr/>
          <a:lstStyle/>
          <a:p>
            <a:endParaRPr lang="en-US"/>
          </a:p>
        </p:txBody>
      </p:sp>
      <p:sp>
        <p:nvSpPr>
          <p:cNvPr id="15" name="Shape 11"/>
          <p:cNvSpPr/>
          <p:nvPr/>
        </p:nvSpPr>
        <p:spPr>
          <a:xfrm>
            <a:off x="1028224" y="5534263"/>
            <a:ext cx="680442" cy="680442"/>
          </a:xfrm>
          <a:prstGeom prst="roundRect">
            <a:avLst>
              <a:gd name="adj" fmla="val 13436980"/>
            </a:avLst>
          </a:prstGeom>
          <a:solidFill>
            <a:srgbClr val="006747"/>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1215390" y="5683091"/>
            <a:ext cx="306110" cy="382667"/>
          </a:xfrm>
          <a:prstGeom prst="rect">
            <a:avLst/>
          </a:prstGeom>
        </p:spPr>
      </p:pic>
      <p:sp>
        <p:nvSpPr>
          <p:cNvPr id="17" name="Text 12"/>
          <p:cNvSpPr/>
          <p:nvPr/>
        </p:nvSpPr>
        <p:spPr>
          <a:xfrm>
            <a:off x="1028224" y="6441519"/>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3. Discipline</a:t>
            </a:r>
            <a:endParaRPr lang="en-US" sz="2200"/>
          </a:p>
        </p:txBody>
      </p:sp>
      <p:sp>
        <p:nvSpPr>
          <p:cNvPr id="18" name="Text 13"/>
          <p:cNvSpPr/>
          <p:nvPr/>
        </p:nvSpPr>
        <p:spPr>
          <a:xfrm>
            <a:off x="1028224" y="6931938"/>
            <a:ext cx="5939076" cy="362903"/>
          </a:xfrm>
          <a:prstGeom prst="rect">
            <a:avLst/>
          </a:prstGeom>
          <a:noFill/>
          <a:ln/>
        </p:spPr>
        <p:txBody>
          <a:bodyPr wrap="non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Adherence to rules ensures smooth operations.</a:t>
            </a:r>
            <a:endParaRPr lang="en-US" sz="1750"/>
          </a:p>
        </p:txBody>
      </p:sp>
      <p:sp>
        <p:nvSpPr>
          <p:cNvPr id="19" name="Shape 14"/>
          <p:cNvSpPr/>
          <p:nvPr/>
        </p:nvSpPr>
        <p:spPr>
          <a:xfrm>
            <a:off x="7428548" y="5299829"/>
            <a:ext cx="6408063" cy="2229445"/>
          </a:xfrm>
          <a:prstGeom prst="roundRect">
            <a:avLst>
              <a:gd name="adj" fmla="val 9157"/>
            </a:avLst>
          </a:prstGeom>
          <a:solidFill>
            <a:srgbClr val="D1EFE4"/>
          </a:solidFill>
          <a:ln w="7620">
            <a:solidFill>
              <a:srgbClr val="006747"/>
            </a:solidFill>
            <a:prstDash val="solid"/>
          </a:ln>
        </p:spPr>
        <p:txBody>
          <a:bodyPr/>
          <a:lstStyle/>
          <a:p>
            <a:endParaRPr lang="en-US"/>
          </a:p>
        </p:txBody>
      </p:sp>
      <p:sp>
        <p:nvSpPr>
          <p:cNvPr id="20" name="Shape 15"/>
          <p:cNvSpPr/>
          <p:nvPr/>
        </p:nvSpPr>
        <p:spPr>
          <a:xfrm>
            <a:off x="7662982" y="5534263"/>
            <a:ext cx="680442" cy="680442"/>
          </a:xfrm>
          <a:prstGeom prst="roundRect">
            <a:avLst>
              <a:gd name="adj" fmla="val 13436980"/>
            </a:avLst>
          </a:prstGeom>
          <a:solidFill>
            <a:srgbClr val="006747"/>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7850148" y="5683091"/>
            <a:ext cx="306110" cy="382667"/>
          </a:xfrm>
          <a:prstGeom prst="rect">
            <a:avLst/>
          </a:prstGeom>
        </p:spPr>
      </p:pic>
      <p:sp>
        <p:nvSpPr>
          <p:cNvPr id="22" name="Text 16"/>
          <p:cNvSpPr/>
          <p:nvPr/>
        </p:nvSpPr>
        <p:spPr>
          <a:xfrm>
            <a:off x="7662982" y="6441519"/>
            <a:ext cx="3050858"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4. Unity of Command</a:t>
            </a:r>
            <a:endParaRPr lang="en-US" sz="2200"/>
          </a:p>
        </p:txBody>
      </p:sp>
      <p:sp>
        <p:nvSpPr>
          <p:cNvPr id="23" name="Text 17"/>
          <p:cNvSpPr/>
          <p:nvPr/>
        </p:nvSpPr>
        <p:spPr>
          <a:xfrm>
            <a:off x="7662982" y="6931938"/>
            <a:ext cx="5939195" cy="362903"/>
          </a:xfrm>
          <a:prstGeom prst="rect">
            <a:avLst/>
          </a:prstGeom>
          <a:noFill/>
          <a:ln/>
        </p:spPr>
        <p:txBody>
          <a:bodyPr wrap="non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Employees report to only one superior.</a:t>
            </a:r>
            <a:endParaRPr lang="en-US" sz="1750"/>
          </a:p>
        </p:txBody>
      </p:sp>
      <p:sp>
        <p:nvSpPr>
          <p:cNvPr id="24" name="TextBox 23">
            <a:extLst>
              <a:ext uri="{FF2B5EF4-FFF2-40B4-BE49-F238E27FC236}">
                <a16:creationId xmlns:a16="http://schemas.microsoft.com/office/drawing/2014/main" id="{6B1EB1DC-3129-8637-A01F-89CDCD591B5B}"/>
              </a:ext>
            </a:extLst>
          </p:cNvPr>
          <p:cNvSpPr txBox="1"/>
          <p:nvPr/>
        </p:nvSpPr>
        <p:spPr>
          <a:xfrm>
            <a:off x="12878634" y="7750098"/>
            <a:ext cx="1651405" cy="369332"/>
          </a:xfrm>
          <a:prstGeom prst="rect">
            <a:avLst/>
          </a:prstGeom>
          <a:solidFill>
            <a:srgbClr val="076B48"/>
          </a:solidFill>
        </p:spPr>
        <p:txBody>
          <a:bodyPr wrap="square" rtlCol="0">
            <a:spAutoFit/>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89" y="937211"/>
            <a:ext cx="13042821" cy="35957"/>
          </a:xfrm>
          <a:prstGeom prst="rect">
            <a:avLst/>
          </a:prstGeom>
          <a:solidFill>
            <a:srgbClr val="FFFFFF">
              <a:alpha val="50000"/>
            </a:srgbClr>
          </a:solidFill>
          <a:ln/>
        </p:spPr>
        <p:txBody>
          <a:bodyPr/>
          <a:lstStyle/>
          <a:p>
            <a:endParaRPr lang="en-US"/>
          </a:p>
        </p:txBody>
      </p:sp>
      <p:sp>
        <p:nvSpPr>
          <p:cNvPr id="3" name="Shape 1"/>
          <p:cNvSpPr/>
          <p:nvPr/>
        </p:nvSpPr>
        <p:spPr>
          <a:xfrm>
            <a:off x="793790" y="1611273"/>
            <a:ext cx="6407944"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4" name="Shape 2"/>
          <p:cNvSpPr/>
          <p:nvPr/>
        </p:nvSpPr>
        <p:spPr>
          <a:xfrm>
            <a:off x="1028224" y="1845707"/>
            <a:ext cx="680442" cy="680442"/>
          </a:xfrm>
          <a:prstGeom prst="roundRect">
            <a:avLst>
              <a:gd name="adj" fmla="val 13436980"/>
            </a:avLst>
          </a:prstGeom>
          <a:solidFill>
            <a:srgbClr val="006747"/>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215390" y="1994535"/>
            <a:ext cx="306110" cy="382667"/>
          </a:xfrm>
          <a:prstGeom prst="rect">
            <a:avLst/>
          </a:prstGeom>
        </p:spPr>
      </p:pic>
      <p:sp>
        <p:nvSpPr>
          <p:cNvPr id="6" name="Text 3"/>
          <p:cNvSpPr/>
          <p:nvPr/>
        </p:nvSpPr>
        <p:spPr>
          <a:xfrm>
            <a:off x="1028224" y="2752963"/>
            <a:ext cx="2919293"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5. Unity of Direction</a:t>
            </a:r>
            <a:endParaRPr lang="en-US" sz="2200"/>
          </a:p>
        </p:txBody>
      </p:sp>
      <p:sp>
        <p:nvSpPr>
          <p:cNvPr id="7" name="Text 4"/>
          <p:cNvSpPr/>
          <p:nvPr/>
        </p:nvSpPr>
        <p:spPr>
          <a:xfrm>
            <a:off x="1028224" y="3243382"/>
            <a:ext cx="5939076" cy="725805"/>
          </a:xfrm>
          <a:prstGeom prst="rect">
            <a:avLst/>
          </a:prstGeom>
          <a:noFill/>
          <a:ln/>
        </p:spPr>
        <p:txBody>
          <a:bodyPr wrap="squar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One head and one plan for a group of activities with the same objective.</a:t>
            </a:r>
            <a:endParaRPr lang="en-US" sz="1750"/>
          </a:p>
        </p:txBody>
      </p:sp>
      <p:sp>
        <p:nvSpPr>
          <p:cNvPr id="8" name="Shape 5"/>
          <p:cNvSpPr/>
          <p:nvPr/>
        </p:nvSpPr>
        <p:spPr>
          <a:xfrm>
            <a:off x="7428548" y="1611273"/>
            <a:ext cx="6408063"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9" name="Shape 6"/>
          <p:cNvSpPr/>
          <p:nvPr/>
        </p:nvSpPr>
        <p:spPr>
          <a:xfrm>
            <a:off x="7662982" y="1845707"/>
            <a:ext cx="680442" cy="680442"/>
          </a:xfrm>
          <a:prstGeom prst="roundRect">
            <a:avLst>
              <a:gd name="adj" fmla="val 13436980"/>
            </a:avLst>
          </a:prstGeom>
          <a:solidFill>
            <a:srgbClr val="006747"/>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7850148" y="1994535"/>
            <a:ext cx="306110" cy="382667"/>
          </a:xfrm>
          <a:prstGeom prst="rect">
            <a:avLst/>
          </a:prstGeom>
        </p:spPr>
      </p:pic>
      <p:sp>
        <p:nvSpPr>
          <p:cNvPr id="11" name="Text 7"/>
          <p:cNvSpPr/>
          <p:nvPr/>
        </p:nvSpPr>
        <p:spPr>
          <a:xfrm>
            <a:off x="7662982" y="2752963"/>
            <a:ext cx="5564862"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6. Subordination of Individual Interest</a:t>
            </a:r>
            <a:endParaRPr lang="en-US" sz="2200"/>
          </a:p>
        </p:txBody>
      </p:sp>
      <p:sp>
        <p:nvSpPr>
          <p:cNvPr id="12" name="Text 8"/>
          <p:cNvSpPr/>
          <p:nvPr/>
        </p:nvSpPr>
        <p:spPr>
          <a:xfrm>
            <a:off x="7662982" y="3243382"/>
            <a:ext cx="5939195" cy="725805"/>
          </a:xfrm>
          <a:prstGeom prst="rect">
            <a:avLst/>
          </a:prstGeom>
          <a:noFill/>
          <a:ln/>
        </p:spPr>
        <p:txBody>
          <a:bodyPr wrap="squar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Organizational interests must come before individual interests.</a:t>
            </a:r>
            <a:endParaRPr lang="en-US" sz="1750"/>
          </a:p>
        </p:txBody>
      </p:sp>
      <p:sp>
        <p:nvSpPr>
          <p:cNvPr id="13" name="Shape 9"/>
          <p:cNvSpPr/>
          <p:nvPr/>
        </p:nvSpPr>
        <p:spPr>
          <a:xfrm>
            <a:off x="793790" y="4430435"/>
            <a:ext cx="6407944"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14" name="Shape 10"/>
          <p:cNvSpPr/>
          <p:nvPr/>
        </p:nvSpPr>
        <p:spPr>
          <a:xfrm>
            <a:off x="1028224" y="4664869"/>
            <a:ext cx="680442" cy="680442"/>
          </a:xfrm>
          <a:prstGeom prst="roundRect">
            <a:avLst>
              <a:gd name="adj" fmla="val 13436980"/>
            </a:avLst>
          </a:prstGeom>
          <a:solidFill>
            <a:srgbClr val="006747"/>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215390" y="4813697"/>
            <a:ext cx="306110" cy="382667"/>
          </a:xfrm>
          <a:prstGeom prst="rect">
            <a:avLst/>
          </a:prstGeom>
        </p:spPr>
      </p:pic>
      <p:sp>
        <p:nvSpPr>
          <p:cNvPr id="16" name="Text 11"/>
          <p:cNvSpPr/>
          <p:nvPr/>
        </p:nvSpPr>
        <p:spPr>
          <a:xfrm>
            <a:off x="1028224" y="5572125"/>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7. Remuneration</a:t>
            </a:r>
            <a:endParaRPr lang="en-US" sz="2200"/>
          </a:p>
        </p:txBody>
      </p:sp>
      <p:sp>
        <p:nvSpPr>
          <p:cNvPr id="17" name="Text 12"/>
          <p:cNvSpPr/>
          <p:nvPr/>
        </p:nvSpPr>
        <p:spPr>
          <a:xfrm>
            <a:off x="1028224" y="6062543"/>
            <a:ext cx="5939076" cy="725805"/>
          </a:xfrm>
          <a:prstGeom prst="rect">
            <a:avLst/>
          </a:prstGeom>
          <a:noFill/>
          <a:ln/>
        </p:spPr>
        <p:txBody>
          <a:bodyPr wrap="square" lIns="0" tIns="0" rIns="0" bIns="0" rtlCol="0" anchor="t"/>
          <a:lstStyle/>
          <a:p>
            <a:pPr marL="0" indent="0" algn="l">
              <a:lnSpc>
                <a:spcPts val="2850"/>
              </a:lnSpc>
              <a:buNone/>
            </a:pPr>
            <a:r>
              <a:rPr lang="en-US" sz="1750">
                <a:solidFill>
                  <a:srgbClr val="4D4D4D"/>
                </a:solidFill>
                <a:latin typeface="Geist" pitchFamily="34" charset="0"/>
                <a:ea typeface="Geist" pitchFamily="34" charset="-122"/>
                <a:cs typeface="Geist" pitchFamily="34" charset="-120"/>
              </a:rPr>
              <a:t>Fair pay for employees and employers for continuous motivation.</a:t>
            </a:r>
            <a:endParaRPr lang="en-US" sz="1750"/>
          </a:p>
        </p:txBody>
      </p:sp>
      <p:sp>
        <p:nvSpPr>
          <p:cNvPr id="18" name="Shape 13"/>
          <p:cNvSpPr/>
          <p:nvPr/>
        </p:nvSpPr>
        <p:spPr>
          <a:xfrm>
            <a:off x="7428548" y="4430435"/>
            <a:ext cx="6408063" cy="2592348"/>
          </a:xfrm>
          <a:prstGeom prst="roundRect">
            <a:avLst>
              <a:gd name="adj" fmla="val 7875"/>
            </a:avLst>
          </a:prstGeom>
          <a:solidFill>
            <a:srgbClr val="D1EFE4"/>
          </a:solidFill>
          <a:ln w="7620">
            <a:solidFill>
              <a:srgbClr val="006747"/>
            </a:solidFill>
            <a:prstDash val="solid"/>
          </a:ln>
        </p:spPr>
        <p:txBody>
          <a:bodyPr/>
          <a:lstStyle/>
          <a:p>
            <a:endParaRPr lang="en-US"/>
          </a:p>
        </p:txBody>
      </p:sp>
      <p:sp>
        <p:nvSpPr>
          <p:cNvPr id="19" name="Shape 14"/>
          <p:cNvSpPr/>
          <p:nvPr/>
        </p:nvSpPr>
        <p:spPr>
          <a:xfrm>
            <a:off x="7662982" y="4664869"/>
            <a:ext cx="680442" cy="680442"/>
          </a:xfrm>
          <a:prstGeom prst="roundRect">
            <a:avLst>
              <a:gd name="adj" fmla="val 13436980"/>
            </a:avLst>
          </a:prstGeom>
          <a:solidFill>
            <a:srgbClr val="006747"/>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7850148" y="4813697"/>
            <a:ext cx="306110" cy="382667"/>
          </a:xfrm>
          <a:prstGeom prst="rect">
            <a:avLst/>
          </a:prstGeom>
        </p:spPr>
      </p:pic>
      <p:sp>
        <p:nvSpPr>
          <p:cNvPr id="21" name="Text 15"/>
          <p:cNvSpPr/>
          <p:nvPr/>
        </p:nvSpPr>
        <p:spPr>
          <a:xfrm>
            <a:off x="7662982" y="5572125"/>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006747"/>
                </a:solidFill>
                <a:latin typeface="Noto Serif SC Bold" pitchFamily="34" charset="0"/>
                <a:ea typeface="Noto Serif SC Bold" pitchFamily="34" charset="-122"/>
                <a:cs typeface="Noto Serif SC Bold" pitchFamily="34" charset="-120"/>
              </a:rPr>
              <a:t>8. Centralization</a:t>
            </a:r>
            <a:endParaRPr lang="en-US" sz="2200"/>
          </a:p>
        </p:txBody>
      </p:sp>
      <p:sp>
        <p:nvSpPr>
          <p:cNvPr id="22" name="Text 16"/>
          <p:cNvSpPr/>
          <p:nvPr/>
        </p:nvSpPr>
        <p:spPr>
          <a:xfrm>
            <a:off x="7662982" y="6062543"/>
            <a:ext cx="5939195" cy="725805"/>
          </a:xfrm>
          <a:prstGeom prst="rect">
            <a:avLst/>
          </a:prstGeom>
          <a:noFill/>
          <a:ln/>
        </p:spPr>
        <p:txBody>
          <a:bodyPr wrap="square" lIns="0" tIns="0" rIns="0" bIns="0" rtlCol="0" anchor="t"/>
          <a:lstStyle/>
          <a:p>
            <a:pPr marL="0" indent="0" algn="l">
              <a:lnSpc>
                <a:spcPts val="2850"/>
              </a:lnSpc>
              <a:buNone/>
            </a:pPr>
            <a:r>
              <a:rPr lang="en-US" sz="1750">
                <a:solidFill>
                  <a:srgbClr val="000000"/>
                </a:solidFill>
                <a:latin typeface="Geist" pitchFamily="34" charset="0"/>
                <a:ea typeface="Geist" pitchFamily="34" charset="-122"/>
                <a:cs typeface="Geist" pitchFamily="34" charset="-120"/>
              </a:rPr>
              <a:t>The degree to which authority is concentrated or dispersed.</a:t>
            </a:r>
            <a:endParaRPr lang="en-US" sz="1750"/>
          </a:p>
        </p:txBody>
      </p:sp>
      <p:sp>
        <p:nvSpPr>
          <p:cNvPr id="23" name="TextBox 22">
            <a:extLst>
              <a:ext uri="{FF2B5EF4-FFF2-40B4-BE49-F238E27FC236}">
                <a16:creationId xmlns:a16="http://schemas.microsoft.com/office/drawing/2014/main" id="{FB041F15-F3E0-C441-4642-1398DB6A89EC}"/>
              </a:ext>
            </a:extLst>
          </p:cNvPr>
          <p:cNvSpPr txBox="1"/>
          <p:nvPr/>
        </p:nvSpPr>
        <p:spPr>
          <a:xfrm>
            <a:off x="12868507" y="7660888"/>
            <a:ext cx="1672683" cy="568712"/>
          </a:xfrm>
          <a:prstGeom prst="rect">
            <a:avLst/>
          </a:prstGeom>
          <a:solidFill>
            <a:srgbClr val="076A47"/>
          </a:solidFill>
        </p:spPr>
        <p:txBody>
          <a:bodyPr wrap="square" rtlCol="0">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617673"/>
            <a:ext cx="13042821" cy="35957"/>
          </a:xfrm>
          <a:prstGeom prst="rect">
            <a:avLst/>
          </a:prstGeom>
          <a:solidFill>
            <a:srgbClr val="FFFFFF">
              <a:alpha val="5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hape 1"/>
          <p:cNvSpPr/>
          <p:nvPr/>
        </p:nvSpPr>
        <p:spPr>
          <a:xfrm>
            <a:off x="793790" y="1611273"/>
            <a:ext cx="6407944"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2"/>
          <p:cNvSpPr/>
          <p:nvPr/>
        </p:nvSpPr>
        <p:spPr>
          <a:xfrm>
            <a:off x="1028224" y="1845707"/>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1215390" y="1994535"/>
            <a:ext cx="306110" cy="382667"/>
          </a:xfrm>
          <a:prstGeom prst="rect">
            <a:avLst/>
          </a:prstGeom>
        </p:spPr>
      </p:pic>
      <p:sp>
        <p:nvSpPr>
          <p:cNvPr id="6" name="Text 3"/>
          <p:cNvSpPr/>
          <p:nvPr/>
        </p:nvSpPr>
        <p:spPr>
          <a:xfrm>
            <a:off x="1028224" y="2752963"/>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9. Scalar Chain</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p:cNvSpPr/>
          <p:nvPr/>
        </p:nvSpPr>
        <p:spPr>
          <a:xfrm>
            <a:off x="1028224" y="3243382"/>
            <a:ext cx="5939076"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A clear line of authority from top management to the lowest ranks.</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5"/>
          <p:cNvSpPr/>
          <p:nvPr/>
        </p:nvSpPr>
        <p:spPr>
          <a:xfrm>
            <a:off x="7428548" y="1611273"/>
            <a:ext cx="6408063"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6"/>
          <p:cNvSpPr/>
          <p:nvPr/>
        </p:nvSpPr>
        <p:spPr>
          <a:xfrm>
            <a:off x="7662982" y="1845707"/>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1" descr="preencoded.png"/>
          <p:cNvPicPr>
            <a:picLocks noChangeAspect="1"/>
          </p:cNvPicPr>
          <p:nvPr/>
        </p:nvPicPr>
        <p:blipFill>
          <a:blip r:embed="rId4"/>
          <a:stretch>
            <a:fillRect/>
          </a:stretch>
        </p:blipFill>
        <p:spPr>
          <a:xfrm>
            <a:off x="7850148" y="1994535"/>
            <a:ext cx="306110" cy="382667"/>
          </a:xfrm>
          <a:prstGeom prst="rect">
            <a:avLst/>
          </a:prstGeom>
        </p:spPr>
      </p:pic>
      <p:sp>
        <p:nvSpPr>
          <p:cNvPr id="11" name="Text 7"/>
          <p:cNvSpPr/>
          <p:nvPr/>
        </p:nvSpPr>
        <p:spPr>
          <a:xfrm>
            <a:off x="7662982" y="2752963"/>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10. Order</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8"/>
          <p:cNvSpPr/>
          <p:nvPr/>
        </p:nvSpPr>
        <p:spPr>
          <a:xfrm>
            <a:off x="7662982" y="3243382"/>
            <a:ext cx="5939195"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A place for everything and everyone, and everything and everyone in its place.</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9"/>
          <p:cNvSpPr/>
          <p:nvPr/>
        </p:nvSpPr>
        <p:spPr>
          <a:xfrm>
            <a:off x="793790" y="4430435"/>
            <a:ext cx="6407944"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10"/>
          <p:cNvSpPr/>
          <p:nvPr/>
        </p:nvSpPr>
        <p:spPr>
          <a:xfrm>
            <a:off x="1028224" y="4664869"/>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Image 2" descr="preencoded.png"/>
          <p:cNvPicPr>
            <a:picLocks noChangeAspect="1"/>
          </p:cNvPicPr>
          <p:nvPr/>
        </p:nvPicPr>
        <p:blipFill>
          <a:blip r:embed="rId5"/>
          <a:stretch>
            <a:fillRect/>
          </a:stretch>
        </p:blipFill>
        <p:spPr>
          <a:xfrm>
            <a:off x="1215390" y="4813697"/>
            <a:ext cx="306110" cy="382667"/>
          </a:xfrm>
          <a:prstGeom prst="rect">
            <a:avLst/>
          </a:prstGeom>
        </p:spPr>
      </p:pic>
      <p:sp>
        <p:nvSpPr>
          <p:cNvPr id="16" name="Text 11"/>
          <p:cNvSpPr/>
          <p:nvPr/>
        </p:nvSpPr>
        <p:spPr>
          <a:xfrm>
            <a:off x="1028224" y="5572125"/>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11. Equity</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2"/>
          <p:cNvSpPr/>
          <p:nvPr/>
        </p:nvSpPr>
        <p:spPr>
          <a:xfrm>
            <a:off x="1028224" y="6062543"/>
            <a:ext cx="5939076"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Fair and kind treatment of all employees for loyalty and devotion.</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Shape 13"/>
          <p:cNvSpPr/>
          <p:nvPr/>
        </p:nvSpPr>
        <p:spPr>
          <a:xfrm>
            <a:off x="7428548" y="4430435"/>
            <a:ext cx="6408063" cy="2592348"/>
          </a:xfrm>
          <a:prstGeom prst="roundRect">
            <a:avLst>
              <a:gd name="adj" fmla="val 7875"/>
            </a:avLst>
          </a:prstGeom>
          <a:solidFill>
            <a:srgbClr val="D1EFE4"/>
          </a:solidFill>
          <a:ln w="7620">
            <a:solidFill>
              <a:srgbClr val="006747"/>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hape 14"/>
          <p:cNvSpPr/>
          <p:nvPr/>
        </p:nvSpPr>
        <p:spPr>
          <a:xfrm>
            <a:off x="7662982" y="4664869"/>
            <a:ext cx="680442" cy="680442"/>
          </a:xfrm>
          <a:prstGeom prst="roundRect">
            <a:avLst>
              <a:gd name="adj" fmla="val 13436980"/>
            </a:avLst>
          </a:prstGeom>
          <a:solidFill>
            <a:srgbClr val="006747"/>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Image 3" descr="preencoded.png"/>
          <p:cNvPicPr>
            <a:picLocks noChangeAspect="1"/>
          </p:cNvPicPr>
          <p:nvPr/>
        </p:nvPicPr>
        <p:blipFill>
          <a:blip r:embed="rId5"/>
          <a:stretch>
            <a:fillRect/>
          </a:stretch>
        </p:blipFill>
        <p:spPr>
          <a:xfrm>
            <a:off x="7850148" y="4813697"/>
            <a:ext cx="306110" cy="382667"/>
          </a:xfrm>
          <a:prstGeom prst="rect">
            <a:avLst/>
          </a:prstGeom>
        </p:spPr>
      </p:pic>
      <p:sp>
        <p:nvSpPr>
          <p:cNvPr id="21" name="Text 15"/>
          <p:cNvSpPr/>
          <p:nvPr/>
        </p:nvSpPr>
        <p:spPr>
          <a:xfrm>
            <a:off x="7662982" y="5572125"/>
            <a:ext cx="5042654"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a:ln>
                  <a:noFill/>
                </a:ln>
                <a:solidFill>
                  <a:srgbClr val="006747"/>
                </a:solidFill>
                <a:effectLst/>
                <a:uLnTx/>
                <a:uFillTx/>
                <a:latin typeface="Noto Serif SC Bold" pitchFamily="34" charset="0"/>
                <a:ea typeface="Noto Serif SC Bold" pitchFamily="34" charset="-122"/>
                <a:cs typeface="Noto Serif SC Bold" pitchFamily="34" charset="-120"/>
              </a:rPr>
              <a:t>12. Stability of Tenure of Personnel</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6"/>
          <p:cNvSpPr/>
          <p:nvPr/>
        </p:nvSpPr>
        <p:spPr>
          <a:xfrm>
            <a:off x="7662982" y="6062543"/>
            <a:ext cx="5939195" cy="362903"/>
          </a:xfrm>
          <a:prstGeom prst="rect">
            <a:avLst/>
          </a:prstGeom>
          <a:noFill/>
          <a:ln/>
        </p:spPr>
        <p:txBody>
          <a:bodyPr wrap="non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a:ln>
                  <a:noFill/>
                </a:ln>
                <a:solidFill>
                  <a:srgbClr val="4D4D4D"/>
                </a:solidFill>
                <a:effectLst/>
                <a:uLnTx/>
                <a:uFillTx/>
                <a:latin typeface="Geist" pitchFamily="34" charset="0"/>
                <a:ea typeface="Geist" pitchFamily="34" charset="-122"/>
                <a:cs typeface="Geist" pitchFamily="34" charset="-120"/>
              </a:rPr>
              <a:t>Minimizing employee turnover is crucial for efficiency.</a:t>
            </a:r>
            <a:endParaRPr kumimoji="0" lang="en-US" sz="17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1C5F4DD-1FBF-3DB9-26BB-B70C2DD474A7}"/>
              </a:ext>
            </a:extLst>
          </p:cNvPr>
          <p:cNvSpPr txBox="1"/>
          <p:nvPr/>
        </p:nvSpPr>
        <p:spPr>
          <a:xfrm>
            <a:off x="12705636" y="7627434"/>
            <a:ext cx="1813252" cy="537039"/>
          </a:xfrm>
          <a:prstGeom prst="rect">
            <a:avLst/>
          </a:prstGeom>
          <a:solidFill>
            <a:srgbClr val="066948"/>
          </a:solidFill>
        </p:spPr>
        <p:txBody>
          <a:bodyPr wrap="square" rtlCol="0">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12</Slides>
  <Notes>12</Notes>
  <HiddenSlides>0</HiddenSlide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revision>1</cp:revision>
  <dcterms:created xsi:type="dcterms:W3CDTF">2025-08-30T14:37:41Z</dcterms:created>
  <dcterms:modified xsi:type="dcterms:W3CDTF">2025-08-30T15:42:04Z</dcterms:modified>
</cp:coreProperties>
</file>